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  <p:sldMasterId id="2147483738" r:id="rId3"/>
  </p:sldMasterIdLst>
  <p:notesMasterIdLst>
    <p:notesMasterId r:id="rId20"/>
  </p:notesMasterIdLst>
  <p:handoutMasterIdLst>
    <p:handoutMasterId r:id="rId21"/>
  </p:handoutMasterIdLst>
  <p:sldIdLst>
    <p:sldId id="447" r:id="rId4"/>
    <p:sldId id="560" r:id="rId5"/>
    <p:sldId id="323" r:id="rId6"/>
    <p:sldId id="328" r:id="rId7"/>
    <p:sldId id="562" r:id="rId8"/>
    <p:sldId id="564" r:id="rId9"/>
    <p:sldId id="561" r:id="rId10"/>
    <p:sldId id="330" r:id="rId11"/>
    <p:sldId id="563" r:id="rId12"/>
    <p:sldId id="331" r:id="rId13"/>
    <p:sldId id="332" r:id="rId14"/>
    <p:sldId id="565" r:id="rId15"/>
    <p:sldId id="400" r:id="rId16"/>
    <p:sldId id="329" r:id="rId17"/>
    <p:sldId id="311" r:id="rId18"/>
    <p:sldId id="5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172C13-C772-4E49-B062-8EBAA15C29D6}">
          <p14:sldIdLst>
            <p14:sldId id="447"/>
            <p14:sldId id="560"/>
            <p14:sldId id="323"/>
            <p14:sldId id="328"/>
            <p14:sldId id="562"/>
            <p14:sldId id="564"/>
          </p14:sldIdLst>
        </p14:section>
        <p14:section name="Cooling and Water" id="{5A660B9A-32A8-4470-BB13-B3EDCFE46559}">
          <p14:sldIdLst>
            <p14:sldId id="561"/>
            <p14:sldId id="330"/>
            <p14:sldId id="563"/>
            <p14:sldId id="331"/>
            <p14:sldId id="332"/>
            <p14:sldId id="565"/>
          </p14:sldIdLst>
        </p14:section>
        <p14:section name="Industrial Gases" id="{E8A957A4-5E24-4221-AB5D-E325A1091855}">
          <p14:sldIdLst>
            <p14:sldId id="400"/>
            <p14:sldId id="329"/>
          </p14:sldIdLst>
        </p14:section>
        <p14:section name="END" id="{29F8FD90-F47B-432F-B69D-010FD94F69C0}">
          <p14:sldIdLst>
            <p14:sldId id="311"/>
          </p14:sldIdLst>
        </p14:section>
        <p14:section name="Backup slides" id="{7661532A-A09E-4FF2-A6BA-7CBD1CD3A7A9}">
          <p14:sldIdLst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llon Ann" initials="FA" lastIdx="1" clrIdx="0">
    <p:extLst>
      <p:ext uri="{19B8F6BF-5375-455C-9EA6-DF929625EA0E}">
        <p15:presenceInfo xmlns:p15="http://schemas.microsoft.com/office/powerpoint/2012/main" userId="S-1-5-21-2143564435-1125984783-857296014-415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9999"/>
    <a:srgbClr val="808000"/>
    <a:srgbClr val="6C9BF8"/>
    <a:srgbClr val="DDDDDD"/>
    <a:srgbClr val="FFC000"/>
    <a:srgbClr val="FFFFFF"/>
    <a:srgbClr val="C4BD97"/>
    <a:srgbClr val="F79646"/>
    <a:srgbClr val="66A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9" autoAdjust="0"/>
    <p:restoredTop sz="90909" autoAdjust="0"/>
  </p:normalViewPr>
  <p:slideViewPr>
    <p:cSldViewPr snapToGrid="0">
      <p:cViewPr varScale="1">
        <p:scale>
          <a:sx n="158" d="100"/>
          <a:sy n="158" d="100"/>
        </p:scale>
        <p:origin x="764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71675" y="8741157"/>
            <a:ext cx="798584" cy="402843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148844" y="8282370"/>
            <a:ext cx="542886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1002044" y="8723215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4924931" y="8892424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1002044" y="886692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3749673" y="8784848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6585638" y="8784848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021096" y="8759345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2" y="8765797"/>
            <a:ext cx="720000" cy="164148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703643" y="310337"/>
            <a:ext cx="5450714" cy="46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95" tIns="45747" rIns="91495" bIns="45747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© SCK CEN - 2020 -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Times New Roman" pitchFamily="18" charset="0"/>
              <a:cs typeface="Arial" charset="0"/>
            </a:endParaRP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148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B8AEF-C0A9-9DBA-CD0E-20E6F5C5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3D5A8-C964-2AA8-B0A3-56B3E4D5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6D964-F319-223D-317D-9168B3E9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974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6573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55081" y="2195799"/>
            <a:ext cx="4896685" cy="498598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555080" y="4780127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your name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555083" y="5742997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555079" y="5261562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your title</a:t>
            </a:r>
          </a:p>
        </p:txBody>
      </p:sp>
    </p:spTree>
    <p:extLst>
      <p:ext uri="{BB962C8B-B14F-4D97-AF65-F5344CB8AC3E}">
        <p14:creationId xmlns:p14="http://schemas.microsoft.com/office/powerpoint/2010/main" val="34394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 dirty="0"/>
              <a:t>Click to edit </a:t>
            </a:r>
            <a:r>
              <a:rPr lang="en-US" dirty="0" err="1"/>
              <a:t>Mastr</a:t>
            </a:r>
            <a:r>
              <a:rPr lang="en-US" dirty="0"/>
              <a:t>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61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661404"/>
            <a:ext cx="10658475" cy="466815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6761" y="941388"/>
            <a:ext cx="10658475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21226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7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28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8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1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322-0EA7-4B1A-85AC-28CABAE87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65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322-0EA7-4B1A-85AC-28CABAE87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75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CEN/90906480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94" r:id="rId36"/>
    <p:sldLayoutId id="2147483795" r:id="rId3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CEN/90906480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150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1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ecm.sckcen.be/OTCS/llisapi.dll?func=ll&amp;objaction=overview&amp;objid=52822901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?func=ll&amp;objaction=overview&amp;objid=44004095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?func=ll&amp;objaction=overview&amp;objid=9325295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docs.b360.autodesk.com/projects/680c1d42-026f-4b53-8b18-8465f00b0545/folders/urn:adsk.wipprod:fs.folder:co.lP3k--LkRIW4Z22OxGHQ0Q/detail/viewer/items/urn:adsk.wipprod:dm.lineage:oKAXvLGfQWG00KMyv2-Lbw" TargetMode="External"/><Relationship Id="rId5" Type="http://schemas.openxmlformats.org/officeDocument/2006/relationships/hyperlink" Target="https://ecm.sckcen.be/OTCS/llisapi.dll?func=ll&amp;objaction=overview&amp;objid=52813053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cm.sckcen.be/OTCS/llisapi.dll/link/84582975" TargetMode="Externa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cm.sckcen.be/OTCS/llisapi.dll/link/81505150" TargetMode="External"/><Relationship Id="rId13" Type="http://schemas.openxmlformats.org/officeDocument/2006/relationships/hyperlink" Target="https://ecm.sckcen.be/OTCS/llisapi.dll/link/81504187" TargetMode="External"/><Relationship Id="rId3" Type="http://schemas.openxmlformats.org/officeDocument/2006/relationships/hyperlink" Target="https://ecm.sckcen.be/OTCS/llisapi.dll/link/83474410" TargetMode="External"/><Relationship Id="rId7" Type="http://schemas.openxmlformats.org/officeDocument/2006/relationships/hyperlink" Target="https://ecm.sckcen.be/OTCS/llisapi.dll/Overview/81505370" TargetMode="External"/><Relationship Id="rId12" Type="http://schemas.openxmlformats.org/officeDocument/2006/relationships/hyperlink" Target="https://ecm.sckcen.be/OTCS/llisapi.dll/link/81504370" TargetMode="External"/><Relationship Id="rId2" Type="http://schemas.openxmlformats.org/officeDocument/2006/relationships/hyperlink" Target="https://ecm.sckcen.be/OTCS/llisapi.dll/Overview/46467661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ecm.sckcen.be/OTCS/llisapi.dll/link/81503739" TargetMode="External"/><Relationship Id="rId11" Type="http://schemas.openxmlformats.org/officeDocument/2006/relationships/hyperlink" Target="https://ecm.sckcen.be/OTCS/llisapi.dll/link/81505064" TargetMode="External"/><Relationship Id="rId5" Type="http://schemas.openxmlformats.org/officeDocument/2006/relationships/hyperlink" Target="https://ecm.sckcen.be/OTCS/llisapi.dll/link/81504499" TargetMode="External"/><Relationship Id="rId15" Type="http://schemas.openxmlformats.org/officeDocument/2006/relationships/hyperlink" Target="https://ecm.sckcen.be/OTCS/llisapi.dll/link/81506074" TargetMode="External"/><Relationship Id="rId10" Type="http://schemas.openxmlformats.org/officeDocument/2006/relationships/hyperlink" Target="https://ecm.sckcen.be/OTCS/llisapi.dll/link/81506386" TargetMode="External"/><Relationship Id="rId4" Type="http://schemas.openxmlformats.org/officeDocument/2006/relationships/hyperlink" Target="https://ecm.sckcen.be/OTCS/llisapi.dll/link/84582975" TargetMode="External"/><Relationship Id="rId9" Type="http://schemas.openxmlformats.org/officeDocument/2006/relationships/hyperlink" Target="https://ecm.sckcen.be/OTCS/llisapi.dll/link/81506075" TargetMode="External"/><Relationship Id="rId14" Type="http://schemas.openxmlformats.org/officeDocument/2006/relationships/hyperlink" Target="https://ecm.sckcen.be/OTCS/llisapi.dll/link/8150418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open/9090648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ecm.sckcen.be/OTCS/llisapi.dll/link/91337678" TargetMode="External"/><Relationship Id="rId7" Type="http://schemas.openxmlformats.org/officeDocument/2006/relationships/hyperlink" Target="https://ecm.sckcen.be/OTCS/llisapi.dll/link/9132649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ecm.sckcen.be/OTCS/llisapi.dll/link/91333535" TargetMode="External"/><Relationship Id="rId5" Type="http://schemas.openxmlformats.org/officeDocument/2006/relationships/hyperlink" Target="https://ecm.sckcen.be/OTCS/llisapi.dll/link/91328192" TargetMode="External"/><Relationship Id="rId4" Type="http://schemas.openxmlformats.org/officeDocument/2006/relationships/hyperlink" Target="https://ecm.sckcen.be/OTCS/llisapi.dll/link/9133919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Overview/4834161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ecm.sckcen.be/OTCS/llisapi.dll?func=ll&amp;objaction=overview&amp;objid=93252954" TargetMode="External"/><Relationship Id="rId4" Type="http://schemas.openxmlformats.org/officeDocument/2006/relationships/hyperlink" Target="https://ecm.sckcen.be/OTCS/llisapi.dll?func=ll&amp;objaction=overview&amp;objid=5343387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cm.sckcen.be/OTCS/llisapi.dll?func=ll&amp;objaction=overview&amp;objid=5343387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Berkowitz (MDB/ATS/ACR Unit)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56847" y="5635663"/>
            <a:ext cx="7187453" cy="602040"/>
          </a:xfrm>
        </p:spPr>
        <p:txBody>
          <a:bodyPr>
            <a:normAutofit fontScale="90000"/>
          </a:bodyPr>
          <a:lstStyle/>
          <a:p>
            <a:r>
              <a:rPr lang="en-US" dirty="0"/>
              <a:t>QSYS Process &amp; Utilities Overview</a:t>
            </a:r>
            <a:br>
              <a:rPr lang="en-US" sz="2200" dirty="0"/>
            </a:br>
            <a:r>
              <a:rPr lang="en-US" sz="2200" dirty="0"/>
              <a:t>(Process &amp; Utilities within the scope of ACC NF)</a:t>
            </a:r>
            <a:endParaRPr lang="en-US" sz="2700" dirty="0"/>
          </a:p>
        </p:txBody>
      </p:sp>
      <p:sp>
        <p:nvSpPr>
          <p:cNvPr id="6" name="TextBox 5"/>
          <p:cNvSpPr txBox="1"/>
          <p:nvPr/>
        </p:nvSpPr>
        <p:spPr>
          <a:xfrm>
            <a:off x="4722534" y="6393027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Master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24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FAF3F3-7B23-3305-248D-B1CF5609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2" y="1749774"/>
            <a:ext cx="4315243" cy="1581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7FEACD-7683-14AB-BE16-6CE74A37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247" y="233894"/>
            <a:ext cx="1762886" cy="811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QSYS//PS03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6D5B9F-AB6C-D51E-4F79-DAE82655D7C9}"/>
              </a:ext>
            </a:extLst>
          </p:cNvPr>
          <p:cNvSpPr/>
          <p:nvPr/>
        </p:nvSpPr>
        <p:spPr>
          <a:xfrm>
            <a:off x="11134164" y="466165"/>
            <a:ext cx="682233" cy="2249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3F4817-18AF-9F46-3791-7CF12AB15EF2}"/>
              </a:ext>
            </a:extLst>
          </p:cNvPr>
          <p:cNvSpPr/>
          <p:nvPr/>
        </p:nvSpPr>
        <p:spPr>
          <a:xfrm>
            <a:off x="1049715" y="4466654"/>
            <a:ext cx="930802" cy="1041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614958-BFBB-0235-E17E-AE68463DCEE6}"/>
              </a:ext>
            </a:extLst>
          </p:cNvPr>
          <p:cNvCxnSpPr/>
          <p:nvPr/>
        </p:nvCxnSpPr>
        <p:spPr>
          <a:xfrm>
            <a:off x="1882106" y="5048918"/>
            <a:ext cx="1201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56706A-502C-E381-6654-5F9D01582904}"/>
              </a:ext>
            </a:extLst>
          </p:cNvPr>
          <p:cNvSpPr txBox="1"/>
          <p:nvPr/>
        </p:nvSpPr>
        <p:spPr>
          <a:xfrm>
            <a:off x="3083537" y="4480367"/>
            <a:ext cx="2690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PS03.</a:t>
            </a:r>
            <a:r>
              <a:rPr lang="en-US" b="1" dirty="0"/>
              <a:t>GMB10</a:t>
            </a:r>
          </a:p>
          <a:p>
            <a:r>
              <a:rPr lang="en-US" dirty="0"/>
              <a:t>“Industrial Glycol Wastewater Subsystem”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96BFE-A260-7F6B-FA09-EC584976476D}"/>
              </a:ext>
            </a:extLst>
          </p:cNvPr>
          <p:cNvSpPr txBox="1"/>
          <p:nvPr/>
        </p:nvSpPr>
        <p:spPr>
          <a:xfrm>
            <a:off x="291132" y="665005"/>
            <a:ext cx="25298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QPLANT // PS03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WCS // GMB10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QRB // GMB10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WCS // GMB40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QRB* // GMB40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906DE5-DC8A-72B5-6D1F-6BA84C0D7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160" y="2359419"/>
            <a:ext cx="3468754" cy="54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4063D5-1EE5-8B2D-6E3E-46BBD1F41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811" y="3924306"/>
            <a:ext cx="4518189" cy="14183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C559277-8789-6C39-293D-6BBE12EBB087}"/>
              </a:ext>
            </a:extLst>
          </p:cNvPr>
          <p:cNvSpPr txBox="1"/>
          <p:nvPr/>
        </p:nvSpPr>
        <p:spPr>
          <a:xfrm>
            <a:off x="9435801" y="1562272"/>
            <a:ext cx="209942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6"/>
              </a:rPr>
              <a:t>=NA.PS03_PFB502 R03_PFD.pdf</a:t>
            </a:r>
            <a:endParaRPr lang="en-GB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6538EA-E663-77B2-512D-0E248578B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043" y="3057470"/>
            <a:ext cx="2992069" cy="1041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931642-3D86-888F-D18C-D7E03EFB395E}"/>
              </a:ext>
            </a:extLst>
          </p:cNvPr>
          <p:cNvSpPr txBox="1"/>
          <p:nvPr/>
        </p:nvSpPr>
        <p:spPr>
          <a:xfrm>
            <a:off x="2751288" y="1871665"/>
            <a:ext cx="1714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For oil on QRB’s INVAC pumps</a:t>
            </a:r>
            <a:endParaRPr lang="en-GB" sz="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DD2CFA-31EB-EB38-049E-D9E3E1DF9F67}"/>
              </a:ext>
            </a:extLst>
          </p:cNvPr>
          <p:cNvCxnSpPr>
            <a:cxnSpLocks/>
          </p:cNvCxnSpPr>
          <p:nvPr/>
        </p:nvCxnSpPr>
        <p:spPr>
          <a:xfrm>
            <a:off x="1772078" y="5209519"/>
            <a:ext cx="1217149" cy="56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7DBD8E-0616-D97C-01DE-4F958EE904B9}"/>
              </a:ext>
            </a:extLst>
          </p:cNvPr>
          <p:cNvSpPr txBox="1"/>
          <p:nvPr/>
        </p:nvSpPr>
        <p:spPr>
          <a:xfrm>
            <a:off x="2989227" y="5564297"/>
            <a:ext cx="2690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PS03.</a:t>
            </a:r>
            <a:r>
              <a:rPr lang="en-US" b="1" dirty="0"/>
              <a:t>GMB40</a:t>
            </a:r>
          </a:p>
          <a:p>
            <a:r>
              <a:rPr lang="en-US" dirty="0"/>
              <a:t>“Industrial Laboratories Wastewater”</a:t>
            </a:r>
          </a:p>
        </p:txBody>
      </p:sp>
    </p:spTree>
    <p:extLst>
      <p:ext uri="{BB962C8B-B14F-4D97-AF65-F5344CB8AC3E}">
        <p14:creationId xmlns:p14="http://schemas.microsoft.com/office/powerpoint/2010/main" val="306898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97FEACD-7683-14AB-BE16-6CE74A37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247" y="233894"/>
            <a:ext cx="1762886" cy="811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QSYS//PS04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6D5B9F-AB6C-D51E-4F79-DAE82655D7C9}"/>
              </a:ext>
            </a:extLst>
          </p:cNvPr>
          <p:cNvSpPr/>
          <p:nvPr/>
        </p:nvSpPr>
        <p:spPr>
          <a:xfrm>
            <a:off x="11134164" y="466165"/>
            <a:ext cx="682233" cy="2249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3F4817-18AF-9F46-3791-7CF12AB15EF2}"/>
              </a:ext>
            </a:extLst>
          </p:cNvPr>
          <p:cNvSpPr/>
          <p:nvPr/>
        </p:nvSpPr>
        <p:spPr>
          <a:xfrm>
            <a:off x="1049715" y="4466654"/>
            <a:ext cx="930802" cy="1041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614958-BFBB-0235-E17E-AE68463DCEE6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882106" y="4849699"/>
            <a:ext cx="1201431" cy="199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56706A-502C-E381-6654-5F9D01582904}"/>
              </a:ext>
            </a:extLst>
          </p:cNvPr>
          <p:cNvSpPr txBox="1"/>
          <p:nvPr/>
        </p:nvSpPr>
        <p:spPr>
          <a:xfrm>
            <a:off x="3083537" y="4480367"/>
            <a:ext cx="2690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PS04.</a:t>
            </a:r>
            <a:r>
              <a:rPr lang="en-US" sz="1400" b="1" dirty="0"/>
              <a:t>KPA10</a:t>
            </a:r>
          </a:p>
          <a:p>
            <a:r>
              <a:rPr lang="en-US" sz="1400" dirty="0"/>
              <a:t>“CONVENTIONAL SOLID WASTE MANAGEMENT”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96BFE-A260-7F6B-FA09-EC584976476D}"/>
              </a:ext>
            </a:extLst>
          </p:cNvPr>
          <p:cNvSpPr txBox="1"/>
          <p:nvPr/>
        </p:nvSpPr>
        <p:spPr>
          <a:xfrm>
            <a:off x="291133" y="665005"/>
            <a:ext cx="366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QSYS // PS04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KPABxx</a:t>
            </a:r>
            <a:r>
              <a:rPr lang="en-US" dirty="0"/>
              <a:t>, for equipment in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LTU (QB_1)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Chicane (QB_2)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Shielding (QB_3)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KPA10, for all remaining equipment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9277-8789-6C39-293D-6BBE12EBB087}"/>
              </a:ext>
            </a:extLst>
          </p:cNvPr>
          <p:cNvSpPr txBox="1"/>
          <p:nvPr/>
        </p:nvSpPr>
        <p:spPr>
          <a:xfrm>
            <a:off x="8565837" y="1226822"/>
            <a:ext cx="2969393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NA.PS04_PFB502 - PS04 PFD R02 Solid Waste Treatment Process Flow Diagram.pdf</a:t>
            </a:r>
            <a:endParaRPr lang="en-GB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DD2CFA-31EB-EB38-049E-D9E3E1DF9F67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772078" y="5209519"/>
            <a:ext cx="1311459" cy="760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87BF97-1916-2396-9EBF-85485415C21C}"/>
              </a:ext>
            </a:extLst>
          </p:cNvPr>
          <p:cNvGrpSpPr/>
          <p:nvPr/>
        </p:nvGrpSpPr>
        <p:grpSpPr>
          <a:xfrm>
            <a:off x="8549771" y="1967715"/>
            <a:ext cx="2916243" cy="1964463"/>
            <a:chOff x="7577852" y="1365321"/>
            <a:chExt cx="2916243" cy="19644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03DA68-BF97-D3E2-95C1-32AD26F6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6757" y="1431559"/>
              <a:ext cx="2847338" cy="18982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FA8E1F-166D-3D6E-42E0-ABAA0B551523}"/>
                </a:ext>
              </a:extLst>
            </p:cNvPr>
            <p:cNvSpPr txBox="1"/>
            <p:nvPr/>
          </p:nvSpPr>
          <p:spPr>
            <a:xfrm>
              <a:off x="7577852" y="1365321"/>
              <a:ext cx="10568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KPA10</a:t>
              </a:r>
              <a:endParaRPr lang="en-GB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031E74-E045-27E5-BD79-22BA703D5D13}"/>
              </a:ext>
            </a:extLst>
          </p:cNvPr>
          <p:cNvGrpSpPr/>
          <p:nvPr/>
        </p:nvGrpSpPr>
        <p:grpSpPr>
          <a:xfrm>
            <a:off x="8659766" y="4075138"/>
            <a:ext cx="2806248" cy="2049812"/>
            <a:chOff x="8516137" y="4309235"/>
            <a:chExt cx="2806248" cy="204981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C87ACC3-B57C-A9D1-2E43-AE5AE8129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6137" y="4373369"/>
              <a:ext cx="2806248" cy="198567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840839-14D8-B245-2391-C050D475403C}"/>
                </a:ext>
              </a:extLst>
            </p:cNvPr>
            <p:cNvSpPr txBox="1"/>
            <p:nvPr/>
          </p:nvSpPr>
          <p:spPr>
            <a:xfrm>
              <a:off x="8516137" y="4309235"/>
              <a:ext cx="10568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/>
                <a:t>KPBxx</a:t>
              </a:r>
              <a:endParaRPr lang="en-GB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E4377E3-466D-63C2-3BC2-7FF206F3EF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7671" t="-1" r="-1" b="-1449"/>
          <a:stretch/>
        </p:blipFill>
        <p:spPr>
          <a:xfrm>
            <a:off x="4092946" y="735526"/>
            <a:ext cx="1680977" cy="14375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7616A5-0636-A65D-F479-278278ABE4B9}"/>
              </a:ext>
            </a:extLst>
          </p:cNvPr>
          <p:cNvSpPr txBox="1"/>
          <p:nvPr/>
        </p:nvSpPr>
        <p:spPr>
          <a:xfrm>
            <a:off x="3083537" y="5601057"/>
            <a:ext cx="3505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PS04.</a:t>
            </a:r>
            <a:r>
              <a:rPr lang="en-US" sz="1400" b="1" dirty="0"/>
              <a:t>KPBxx</a:t>
            </a:r>
          </a:p>
          <a:p>
            <a:r>
              <a:rPr lang="en-US" sz="1400" dirty="0"/>
              <a:t>“</a:t>
            </a:r>
            <a:r>
              <a:rPr lang="en-GB" sz="1400" dirty="0"/>
              <a:t>LOW ACTIVATED/CONTAMINATED SOLID </a:t>
            </a:r>
            <a:r>
              <a:rPr lang="en-US" sz="1400" dirty="0"/>
              <a:t>WASTE MANAGEMENT”</a:t>
            </a:r>
          </a:p>
        </p:txBody>
      </p:sp>
    </p:spTree>
    <p:extLst>
      <p:ext uri="{BB962C8B-B14F-4D97-AF65-F5344CB8AC3E}">
        <p14:creationId xmlns:p14="http://schemas.microsoft.com/office/powerpoint/2010/main" val="55859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97FEACD-7683-14AB-BE16-6CE74A37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247" y="233894"/>
            <a:ext cx="1762886" cy="811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QSYS//HV06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6D5B9F-AB6C-D51E-4F79-DAE82655D7C9}"/>
              </a:ext>
            </a:extLst>
          </p:cNvPr>
          <p:cNvSpPr/>
          <p:nvPr/>
        </p:nvSpPr>
        <p:spPr>
          <a:xfrm>
            <a:off x="11134164" y="466165"/>
            <a:ext cx="682233" cy="2249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3F4817-18AF-9F46-3791-7CF12AB15EF2}"/>
              </a:ext>
            </a:extLst>
          </p:cNvPr>
          <p:cNvSpPr/>
          <p:nvPr/>
        </p:nvSpPr>
        <p:spPr>
          <a:xfrm>
            <a:off x="1049715" y="4466654"/>
            <a:ext cx="930802" cy="1041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614958-BFBB-0235-E17E-AE68463DCEE6}"/>
              </a:ext>
            </a:extLst>
          </p:cNvPr>
          <p:cNvCxnSpPr/>
          <p:nvPr/>
        </p:nvCxnSpPr>
        <p:spPr>
          <a:xfrm>
            <a:off x="1882106" y="5048918"/>
            <a:ext cx="1201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56706A-502C-E381-6654-5F9D01582904}"/>
              </a:ext>
            </a:extLst>
          </p:cNvPr>
          <p:cNvSpPr txBox="1"/>
          <p:nvPr/>
        </p:nvSpPr>
        <p:spPr>
          <a:xfrm>
            <a:off x="3046141" y="4310254"/>
            <a:ext cx="269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HV06.</a:t>
            </a:r>
            <a:r>
              <a:rPr lang="en-US" dirty="0">
                <a:highlight>
                  <a:srgbClr val="FFFF00"/>
                </a:highlight>
              </a:rPr>
              <a:t>xxxx</a:t>
            </a:r>
            <a:endParaRPr lang="en-US" b="1" dirty="0">
              <a:highlight>
                <a:srgbClr val="FFFF00"/>
              </a:highlight>
            </a:endParaRPr>
          </a:p>
          <a:p>
            <a:r>
              <a:rPr lang="en-US" dirty="0"/>
              <a:t>“[system name]”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96BFE-A260-7F6B-FA09-EC584976476D}"/>
              </a:ext>
            </a:extLst>
          </p:cNvPr>
          <p:cNvSpPr txBox="1"/>
          <p:nvPr/>
        </p:nvSpPr>
        <p:spPr>
          <a:xfrm>
            <a:off x="291132" y="665005"/>
            <a:ext cx="219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QPLANT // HV06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WCS // </a:t>
            </a:r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0DD59-0D2B-25D3-EBE0-91914F0D3B8D}"/>
              </a:ext>
            </a:extLst>
          </p:cNvPr>
          <p:cNvSpPr txBox="1"/>
          <p:nvPr/>
        </p:nvSpPr>
        <p:spPr>
          <a:xfrm>
            <a:off x="2323615" y="1025404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→</a:t>
            </a:r>
            <a:r>
              <a:rPr lang="en-US" sz="1000" dirty="0">
                <a:hlinkClick r:id="rId3"/>
              </a:rPr>
              <a:t> QPLANT - WCS water cooling (IADR overview).pptx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337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Industrial Gases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C3EB72-22BF-5025-070F-9EEAD3AA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289" y="3223868"/>
            <a:ext cx="1394308" cy="1782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7FEACD-7683-14AB-BE16-6CE74A37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247" y="233894"/>
            <a:ext cx="1762886" cy="811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QSYS//PS05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6D5B9F-AB6C-D51E-4F79-DAE82655D7C9}"/>
              </a:ext>
            </a:extLst>
          </p:cNvPr>
          <p:cNvSpPr/>
          <p:nvPr/>
        </p:nvSpPr>
        <p:spPr>
          <a:xfrm>
            <a:off x="11134164" y="466165"/>
            <a:ext cx="682233" cy="2249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CED31-BADB-C4BA-22A1-2ABB27838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961" y="1800097"/>
            <a:ext cx="4184572" cy="29461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B90691-5FB1-AC6C-1F68-C71C7838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593" t="11822" r="23938" b="75860"/>
          <a:stretch/>
        </p:blipFill>
        <p:spPr>
          <a:xfrm>
            <a:off x="648180" y="3619029"/>
            <a:ext cx="1379913" cy="1142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0D3A72-7428-C251-46F9-07909130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37" t="35918" r="41049" b="53377"/>
          <a:stretch/>
        </p:blipFill>
        <p:spPr>
          <a:xfrm>
            <a:off x="2338937" y="3619029"/>
            <a:ext cx="1291250" cy="1142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C559277-8789-6C39-293D-6BBE12EBB087}"/>
              </a:ext>
            </a:extLst>
          </p:cNvPr>
          <p:cNvSpPr txBox="1"/>
          <p:nvPr/>
        </p:nvSpPr>
        <p:spPr>
          <a:xfrm>
            <a:off x="8915044" y="1588335"/>
            <a:ext cx="2099429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hlinkClick r:id="rId5"/>
              </a:rPr>
              <a:t>=NA.PS05_PFB502 R04.pdf</a:t>
            </a:r>
            <a:r>
              <a:rPr lang="pt-BR" sz="1200" dirty="0"/>
              <a:t> </a:t>
            </a:r>
            <a:endParaRPr lang="en-GB" sz="12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3F4817-18AF-9F46-3791-7CF12AB15EF2}"/>
              </a:ext>
            </a:extLst>
          </p:cNvPr>
          <p:cNvSpPr/>
          <p:nvPr/>
        </p:nvSpPr>
        <p:spPr>
          <a:xfrm>
            <a:off x="1049715" y="5060624"/>
            <a:ext cx="930802" cy="1041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614958-BFBB-0235-E17E-AE68463DCEE6}"/>
              </a:ext>
            </a:extLst>
          </p:cNvPr>
          <p:cNvCxnSpPr/>
          <p:nvPr/>
        </p:nvCxnSpPr>
        <p:spPr>
          <a:xfrm>
            <a:off x="1882106" y="5642888"/>
            <a:ext cx="1201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56706A-502C-E381-6654-5F9D01582904}"/>
              </a:ext>
            </a:extLst>
          </p:cNvPr>
          <p:cNvSpPr txBox="1"/>
          <p:nvPr/>
        </p:nvSpPr>
        <p:spPr>
          <a:xfrm>
            <a:off x="3083537" y="5258215"/>
            <a:ext cx="212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QFB10</a:t>
            </a:r>
          </a:p>
          <a:p>
            <a:r>
              <a:rPr lang="en-US" dirty="0"/>
              <a:t>“Instrument Air”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C1192-1A10-7065-2E70-B459C5F51F7C}"/>
              </a:ext>
            </a:extLst>
          </p:cNvPr>
          <p:cNvSpPr txBox="1"/>
          <p:nvPr/>
        </p:nvSpPr>
        <p:spPr>
          <a:xfrm>
            <a:off x="291132" y="665005"/>
            <a:ext cx="247696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QPLANT // PS05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WCS // QFB10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QRB // QFB10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QDIST // PS05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QLM // QFB10 </a:t>
            </a:r>
            <a:r>
              <a:rPr lang="en-US" sz="1600" dirty="0">
                <a:solidFill>
                  <a:srgbClr val="FF0000"/>
                </a:solidFill>
              </a:rPr>
              <a:t>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QVE // 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QINFRA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QCELL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QM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08C7DCE-F584-EE26-4B05-22FF4F82CA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8" t="35772" r="32821" b="52466"/>
          <a:stretch/>
        </p:blipFill>
        <p:spPr>
          <a:xfrm>
            <a:off x="4692536" y="755862"/>
            <a:ext cx="1246908" cy="1255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57318AF-E2B0-E4F7-CAFC-4D6A9A137EE0}"/>
              </a:ext>
            </a:extLst>
          </p:cNvPr>
          <p:cNvSpPr txBox="1"/>
          <p:nvPr/>
        </p:nvSpPr>
        <p:spPr>
          <a:xfrm>
            <a:off x="5354864" y="1430765"/>
            <a:ext cx="47667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94BF7E-B049-36A3-3D63-01318A0D1F9E}"/>
              </a:ext>
            </a:extLst>
          </p:cNvPr>
          <p:cNvCxnSpPr>
            <a:cxnSpLocks/>
          </p:cNvCxnSpPr>
          <p:nvPr/>
        </p:nvCxnSpPr>
        <p:spPr>
          <a:xfrm flipV="1">
            <a:off x="2768092" y="1447458"/>
            <a:ext cx="2197551" cy="352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3E026D9-9860-0E3F-9958-16C43268B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6" t="87601" r="89478" b="2030"/>
          <a:stretch/>
        </p:blipFill>
        <p:spPr>
          <a:xfrm>
            <a:off x="5098946" y="5254218"/>
            <a:ext cx="1211644" cy="113300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208C735-17C4-9F5C-0F36-C892FFBD046E}"/>
              </a:ext>
            </a:extLst>
          </p:cNvPr>
          <p:cNvCxnSpPr>
            <a:cxnSpLocks/>
          </p:cNvCxnSpPr>
          <p:nvPr/>
        </p:nvCxnSpPr>
        <p:spPr>
          <a:xfrm>
            <a:off x="1394847" y="3037936"/>
            <a:ext cx="3430726" cy="1018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ED5EEF-8887-A450-8285-0DEB2A8F50BB}"/>
              </a:ext>
            </a:extLst>
          </p:cNvPr>
          <p:cNvSpPr txBox="1"/>
          <p:nvPr/>
        </p:nvSpPr>
        <p:spPr>
          <a:xfrm>
            <a:off x="5898969" y="3702773"/>
            <a:ext cx="1655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#21: T=31C, p=6bar</a:t>
            </a:r>
            <a:endParaRPr lang="en-US" sz="1200" dirty="0"/>
          </a:p>
          <a:p>
            <a:r>
              <a:rPr lang="de-DE" sz="1200" dirty="0"/>
              <a:t>#27: T=31C, p=8.5bar</a:t>
            </a:r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451FD1-2DC2-C478-760E-42F071161F1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14211" y="3702773"/>
            <a:ext cx="484758" cy="23083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18EC82-5EC2-60C5-E50F-903A4969D35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953713" y="3804326"/>
            <a:ext cx="945256" cy="12928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2C56562-8933-C1E5-7D9A-B2EE65E3AF58}"/>
              </a:ext>
            </a:extLst>
          </p:cNvPr>
          <p:cNvSpPr txBox="1"/>
          <p:nvPr/>
        </p:nvSpPr>
        <p:spPr>
          <a:xfrm>
            <a:off x="5375836" y="2686583"/>
            <a:ext cx="1772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PFD @BIM360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EE375C-59F3-4794-A85C-FD51034870B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661174" y="3055915"/>
            <a:ext cx="601129" cy="21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D9614D-05A8-ED45-7BC0-B1CC6B570758}"/>
              </a:ext>
            </a:extLst>
          </p:cNvPr>
          <p:cNvCxnSpPr>
            <a:cxnSpLocks/>
          </p:cNvCxnSpPr>
          <p:nvPr/>
        </p:nvCxnSpPr>
        <p:spPr>
          <a:xfrm>
            <a:off x="2042579" y="2076474"/>
            <a:ext cx="2744138" cy="1961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Rectangle 691"/>
          <p:cNvSpPr/>
          <p:nvPr/>
        </p:nvSpPr>
        <p:spPr>
          <a:xfrm>
            <a:off x="952500" y="661750"/>
            <a:ext cx="10287000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2000" b="1" dirty="0">
                <a:solidFill>
                  <a:schemeClr val="accent2"/>
                </a:solidFill>
              </a:rPr>
              <a:t>Copyright © </a:t>
            </a:r>
            <a:r>
              <a:rPr lang="en-GB" sz="2000" b="1">
                <a:solidFill>
                  <a:schemeClr val="accent2"/>
                </a:solidFill>
              </a:rPr>
              <a:t>SCK</a:t>
            </a:r>
            <a:r>
              <a:rPr lang="en-GB" sz="2000" b="1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GB" sz="2000" b="1">
                <a:solidFill>
                  <a:schemeClr val="accent2"/>
                </a:solidFill>
              </a:rPr>
              <a:t>CEN - 2020</a:t>
            </a:r>
          </a:p>
          <a:p>
            <a:pPr algn="ctr">
              <a:spcBef>
                <a:spcPct val="0"/>
              </a:spcBef>
            </a:pPr>
            <a:endParaRPr lang="en-GB" sz="2000" b="1">
              <a:solidFill>
                <a:schemeClr val="accent2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sz="1600">
                <a:solidFill>
                  <a:schemeClr val="accent1"/>
                </a:solidFill>
                <a:latin typeface="Georgia" panose="02040502050405020303" pitchFamily="18" charset="0"/>
              </a:rPr>
              <a:t>All property rights and copyright are reserved.</a:t>
            </a:r>
            <a:endParaRPr lang="en-GB" sz="160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>
              <a:spcBef>
                <a:spcPct val="0"/>
              </a:spcBef>
            </a:pPr>
            <a:endParaRPr lang="en-GB" sz="1400" b="1" dirty="0"/>
          </a:p>
          <a:p>
            <a:pPr algn="ctr">
              <a:spcBef>
                <a:spcPct val="0"/>
              </a:spcBef>
            </a:pPr>
            <a:r>
              <a:rPr lang="en-US" sz="1200"/>
              <a:t>This presentation contains data, information and formats for dedicated use only and may not be communicated, copied, reproduced, distributed or cited without the explicit written permission of SCK CEN.</a:t>
            </a:r>
          </a:p>
          <a:p>
            <a:pPr algn="ctr">
              <a:spcBef>
                <a:spcPct val="0"/>
              </a:spcBef>
            </a:pPr>
            <a:r>
              <a:rPr lang="en-US" sz="1200"/>
              <a:t>If this explicit written permission has been obtained, please reference the author, followed by ‘by courtesy of SCK CEN’.</a:t>
            </a:r>
          </a:p>
          <a:p>
            <a:pPr algn="ctr">
              <a:spcBef>
                <a:spcPct val="0"/>
              </a:spcBef>
            </a:pPr>
            <a:endParaRPr lang="en-US" sz="1200"/>
          </a:p>
          <a:p>
            <a:pPr algn="ctr">
              <a:spcBef>
                <a:spcPct val="0"/>
              </a:spcBef>
            </a:pPr>
            <a:r>
              <a:rPr lang="en-US" sz="1200"/>
              <a:t>Any infringement to this rule is illegal and entitles to claim damages from the infringer, without prejudice to any other right in case of granting a patent or registration in the field of intellectual property.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200" b="1" dirty="0"/>
              <a:t>SCK CEN</a:t>
            </a:r>
          </a:p>
          <a:p>
            <a:pPr algn="ctr">
              <a:spcBef>
                <a:spcPct val="0"/>
              </a:spcBef>
            </a:pPr>
            <a:r>
              <a:rPr lang="en-GB" sz="1200"/>
              <a:t>Belgian </a:t>
            </a:r>
            <a:r>
              <a:rPr lang="en-GB" sz="1200" dirty="0"/>
              <a:t>Nuclear </a:t>
            </a:r>
            <a:r>
              <a:rPr lang="en-US" sz="1200"/>
              <a:t>Research</a:t>
            </a:r>
            <a:r>
              <a:rPr lang="en-GB" sz="1200"/>
              <a:t> Centre</a:t>
            </a:r>
          </a:p>
          <a:p>
            <a:pPr algn="ctr">
              <a:spcBef>
                <a:spcPct val="0"/>
              </a:spcBef>
            </a:pPr>
            <a:r>
              <a:rPr lang="en-GB" sz="1050"/>
              <a:t>Studiecentrum voor Kernenergie</a:t>
            </a:r>
          </a:p>
          <a:p>
            <a:pPr algn="ctr">
              <a:spcBef>
                <a:spcPct val="0"/>
              </a:spcBef>
            </a:pPr>
            <a:r>
              <a:rPr lang="en-GB" sz="1050"/>
              <a:t>Centre d'Etude de l'Energie Nucléaire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000"/>
              <a:t>Foundation of Public Utility</a:t>
            </a:r>
            <a:endParaRPr lang="en-GB" sz="1200"/>
          </a:p>
          <a:p>
            <a:pPr algn="ctr">
              <a:spcBef>
                <a:spcPct val="0"/>
              </a:spcBef>
            </a:pPr>
            <a:r>
              <a:rPr lang="en-GB" sz="1000"/>
              <a:t>Stichting </a:t>
            </a:r>
            <a:r>
              <a:rPr lang="en-GB" sz="1000" dirty="0"/>
              <a:t>van </a:t>
            </a:r>
            <a:r>
              <a:rPr lang="en-GB" sz="1000" dirty="0" err="1"/>
              <a:t>Openbaar</a:t>
            </a:r>
            <a:r>
              <a:rPr lang="en-GB" sz="1000" dirty="0"/>
              <a:t> Nut </a:t>
            </a:r>
          </a:p>
          <a:p>
            <a:pPr algn="ctr">
              <a:spcBef>
                <a:spcPct val="0"/>
              </a:spcBef>
            </a:pPr>
            <a:r>
              <a:rPr lang="en-GB" sz="1000" dirty="0" err="1"/>
              <a:t>Fondation</a:t>
            </a:r>
            <a:r>
              <a:rPr lang="en-GB" sz="1000" dirty="0"/>
              <a:t> </a:t>
            </a:r>
            <a:r>
              <a:rPr lang="en-GB" sz="1000" dirty="0" err="1"/>
              <a:t>d'Utilité</a:t>
            </a:r>
            <a:r>
              <a:rPr lang="en-GB" sz="1000" dirty="0"/>
              <a:t> </a:t>
            </a:r>
            <a:r>
              <a:rPr lang="en-GB" sz="1000" dirty="0" err="1"/>
              <a:t>Publique</a:t>
            </a:r>
            <a:r>
              <a:rPr lang="en-GB" sz="1000" dirty="0"/>
              <a:t> 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100" b="1"/>
              <a:t>Registered Office:</a:t>
            </a:r>
          </a:p>
          <a:p>
            <a:pPr algn="ctr">
              <a:spcBef>
                <a:spcPct val="0"/>
              </a:spcBef>
            </a:pPr>
            <a:r>
              <a:rPr lang="en-GB" sz="1100"/>
              <a:t>Avenue </a:t>
            </a:r>
            <a:r>
              <a:rPr lang="en-GB" sz="1100" dirty="0"/>
              <a:t>Herrmann-</a:t>
            </a:r>
            <a:r>
              <a:rPr lang="en-GB" sz="1100" dirty="0" err="1"/>
              <a:t>Debrouxlaan</a:t>
            </a:r>
            <a:r>
              <a:rPr lang="en-GB" sz="1100" dirty="0"/>
              <a:t> </a:t>
            </a:r>
            <a:r>
              <a:rPr lang="en-GB" sz="1100"/>
              <a:t>40 - 1160 BRUSSELS - Belgium</a:t>
            </a:r>
          </a:p>
          <a:p>
            <a:pPr algn="ctr">
              <a:spcBef>
                <a:spcPct val="0"/>
              </a:spcBef>
            </a:pPr>
            <a:endParaRPr lang="en-GB" sz="1100" dirty="0"/>
          </a:p>
          <a:p>
            <a:pPr algn="ctr">
              <a:spcBef>
                <a:spcPct val="0"/>
              </a:spcBef>
            </a:pPr>
            <a:r>
              <a:rPr lang="en-GB" sz="1100" b="1"/>
              <a:t>Research Centres:</a:t>
            </a:r>
          </a:p>
          <a:p>
            <a:pPr algn="ctr">
              <a:spcBef>
                <a:spcPct val="0"/>
              </a:spcBef>
            </a:pPr>
            <a:r>
              <a:rPr lang="en-GB" sz="1100"/>
              <a:t>Boeretang 200 - 2400 MOL - Belgium</a:t>
            </a:r>
          </a:p>
          <a:p>
            <a:pPr algn="ctr">
              <a:spcBef>
                <a:spcPct val="0"/>
              </a:spcBef>
            </a:pPr>
            <a:r>
              <a:rPr lang="fr-FR" sz="1100"/>
              <a:t>Chemin du Cyclotron 6 - 1348 Ottignies-Louvain-la-Neuve - Belgium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191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DEAA-3422-A14C-35C8-4E415C86B69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SCK CEN/84582975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D17CF-4998-3D5C-60C6-98D9A4F79305}"/>
              </a:ext>
            </a:extLst>
          </p:cNvPr>
          <p:cNvSpPr/>
          <p:nvPr/>
        </p:nvSpPr>
        <p:spPr>
          <a:xfrm>
            <a:off x="151059" y="1199807"/>
            <a:ext cx="7874000" cy="5476078"/>
          </a:xfrm>
          <a:prstGeom prst="rect">
            <a:avLst/>
          </a:prstGeom>
          <a:blipFill>
            <a:blip r:embed="rId3"/>
            <a:stretch>
              <a:fillRect l="-24787" t="-45316" r="-23200" b="-487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F8B5B-1EF2-C131-D26A-4BA09999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035" y="1234370"/>
            <a:ext cx="3666021" cy="5476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850AFB-280E-B7F0-BE02-95F71706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8" y="-781"/>
            <a:ext cx="11081201" cy="525078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0000"/>
          </a:bodyPr>
          <a:lstStyle/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Masterplan - MINERVA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325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E1422-3AB1-1022-D090-18EE786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2</a:t>
            </a:fld>
            <a:endParaRPr lang="en-GB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4229B7B6-7985-510D-F9BD-14A2A625CA60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SCK CEN Auxiliary Utilities</a:t>
            </a:r>
          </a:p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Reference and Navigation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1E17EF-7C23-3D96-FBD2-6000179B0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867047"/>
              </p:ext>
            </p:extLst>
          </p:nvPr>
        </p:nvGraphicFramePr>
        <p:xfrm>
          <a:off x="1657350" y="1485899"/>
          <a:ext cx="8943975" cy="404812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695912162"/>
                    </a:ext>
                  </a:extLst>
                </a:gridCol>
                <a:gridCol w="4852934">
                  <a:extLst>
                    <a:ext uri="{9D8B030D-6E8A-4147-A177-3AD203B41FA5}">
                      <a16:colId xmlns:a16="http://schemas.microsoft.com/office/drawing/2014/main" val="3065849819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4232223175"/>
                    </a:ext>
                  </a:extLst>
                </a:gridCol>
                <a:gridCol w="1507226">
                  <a:extLst>
                    <a:ext uri="{9D8B030D-6E8A-4147-A177-3AD203B41FA5}">
                      <a16:colId xmlns:a16="http://schemas.microsoft.com/office/drawing/2014/main" val="13840376"/>
                    </a:ext>
                  </a:extLst>
                </a:gridCol>
              </a:tblGrid>
              <a:tr h="28242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Doc no.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Document Name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Document Description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SCK CEN Reference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104634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QSYS Masterplan Layout &amp; Buildings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Master Presentation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 dirty="0">
                          <a:effectLst/>
                          <a:hlinkClick r:id="rId2"/>
                        </a:rPr>
                        <a:t>SCK CEN/46467661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5626041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MINERVA_4NT_862356_000_00_TOTALDOC.pdf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Realistic Building Views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 dirty="0">
                          <a:effectLst/>
                          <a:hlinkClick r:id="rId3"/>
                        </a:rPr>
                        <a:t>SCK CEN/83474410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3614855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3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MINERVA_4NT_862354_000_00_TOTALDOC.pdf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Masterplan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4"/>
                        </a:rPr>
                        <a:t>SCK CEN/84582975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9390056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4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 err="1">
                          <a:effectLst/>
                        </a:rPr>
                        <a:t>BA_Dienstgebouw</a:t>
                      </a:r>
                      <a:r>
                        <a:rPr lang="en-GB" sz="900" u="none" strike="noStrike" dirty="0">
                          <a:effectLst/>
                        </a:rPr>
                        <a:t> SCK CEN_TB_N_01_T2_versie20092023_.PDF.pdf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Project Zone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5"/>
                        </a:rPr>
                        <a:t>SCK CEN/81504499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0811900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5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1_P_N_00_Gelijkvloers.pdf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+ Outside Gas Storage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6"/>
                        </a:rPr>
                        <a:t>SCK CEN/81503739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90411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6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1_P_N_02_Dakplan.pdf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roof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7"/>
                        </a:rPr>
                        <a:t>SCK CEN/81505370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1920750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7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1_S_N_AA_Snede AA_.pdf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8"/>
                        </a:rPr>
                        <a:t>SCK CEN/81505150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4894405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8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BA_SAB 1_S_N_BB_Snede BB_.pdf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9"/>
                        </a:rPr>
                        <a:t>SCK CEN/81506075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015866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9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1_G_N_GO_Gevelzicht Oost.pdf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0"/>
                        </a:rPr>
                        <a:t>SCK CEN/81506386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19956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10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2_G_N_GW_Gevelzicht West.pdf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1"/>
                        </a:rPr>
                        <a:t>SCK CEN/81505064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6662063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1_P_N_00_Gelijkvloers.pdf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6"/>
                        </a:rPr>
                        <a:t>SCK CEN/81503739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5741913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BA_SAB 2_S_N_CC_Snede CC_.pdf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2"/>
                        </a:rPr>
                        <a:t>SCK CEN/81504370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67472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13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BA_SAB 1_S_N_BB_Snede BB_.pdf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9"/>
                        </a:rPr>
                        <a:t>SCK CEN/81506075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293441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14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2_P_N_02_Dakplan.pdf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roof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3"/>
                        </a:rPr>
                        <a:t>SCK CEN/81504187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0608055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15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effectLst/>
                        </a:rPr>
                        <a:t>BA_SAB 2_G_N_GN_Gevelzicht Noord.pdf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4"/>
                        </a:rPr>
                        <a:t>SCK CEN/81504188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531329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16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2_G_N_GZ_Gevelzicht Zuid.pdf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 dirty="0">
                          <a:effectLst/>
                          <a:hlinkClick r:id="rId15"/>
                        </a:rPr>
                        <a:t>SCK CEN/81506074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983072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C253F2-04E9-1FDD-29D1-A966B81809AB}"/>
              </a:ext>
            </a:extLst>
          </p:cNvPr>
          <p:cNvSpPr txBox="1"/>
          <p:nvPr/>
        </p:nvSpPr>
        <p:spPr>
          <a:xfrm>
            <a:off x="9824720" y="44892"/>
            <a:ext cx="2188420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Mostly used for QPLANT Tender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78831-3C9D-B0D4-5A9E-85526B0BFD36}"/>
              </a:ext>
            </a:extLst>
          </p:cNvPr>
          <p:cNvSpPr txBox="1"/>
          <p:nvPr/>
        </p:nvSpPr>
        <p:spPr>
          <a:xfrm rot="20725178">
            <a:off x="754001" y="3242394"/>
            <a:ext cx="10298589" cy="76944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4400" dirty="0"/>
              <a:t>Taken from Building Master, still to adapt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20286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AA3673-C893-5A23-7605-9F63AE168586}"/>
              </a:ext>
            </a:extLst>
          </p:cNvPr>
          <p:cNvSpPr/>
          <p:nvPr/>
        </p:nvSpPr>
        <p:spPr>
          <a:xfrm>
            <a:off x="90368" y="287704"/>
            <a:ext cx="2064832" cy="19719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280726-3066-70AF-55F3-DEEB4A4B3637}"/>
              </a:ext>
            </a:extLst>
          </p:cNvPr>
          <p:cNvSpPr/>
          <p:nvPr/>
        </p:nvSpPr>
        <p:spPr>
          <a:xfrm>
            <a:off x="4284085" y="214761"/>
            <a:ext cx="1531244" cy="19719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D3DA26-8DA5-B1F8-4F8D-3117769FF087}"/>
              </a:ext>
            </a:extLst>
          </p:cNvPr>
          <p:cNvSpPr/>
          <p:nvPr/>
        </p:nvSpPr>
        <p:spPr>
          <a:xfrm>
            <a:off x="2169270" y="2732848"/>
            <a:ext cx="9630007" cy="35096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01339-8716-9999-DF25-C8B8D176B0E2}"/>
              </a:ext>
            </a:extLst>
          </p:cNvPr>
          <p:cNvGrpSpPr/>
          <p:nvPr/>
        </p:nvGrpSpPr>
        <p:grpSpPr>
          <a:xfrm>
            <a:off x="186931" y="678433"/>
            <a:ext cx="10948773" cy="5028472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A9B9EBB8-D9FA-8074-2654-8E4C62ED619A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EE1E76-7BD3-36FD-D4BD-56269C9906FD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B63C863-D840-B1D8-FCA0-8FA8EBFA7CEC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ACE48782-41FC-CEE4-B91F-807C3D8B567A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D43D1816-BF4D-4849-1122-175B581BACA5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A3A622-7A3E-A844-29B2-24BC00CE00C7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3E3077B-C4E5-997F-81C1-7145601962EB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2A9C46D1-A35C-B57A-D9F7-995C0AF10B4C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A465-841A-9AB7-180B-E8BD9DAE5279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4CB762DF-DD8D-F056-C5AE-8304B834D8D2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258ADD3-AF90-342D-55BF-764E4A3F6027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1007DD-0C79-5D9F-AA15-0363E53E7268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C17F34B4-36A3-114A-48CD-DCA52F29EC1B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8438C9D-ED3F-CCB8-5502-3763EF613850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9973D3-E483-7F3F-0DE1-DC4AFA2DC4D2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4C20C5-3249-470C-58E1-E191BB9E20CF}"/>
                  </a:ext>
                </a:extLst>
              </p:cNvPr>
              <p:cNvGrpSpPr/>
              <p:nvPr/>
            </p:nvGrpSpPr>
            <p:grpSpPr>
              <a:xfrm>
                <a:off x="3788655" y="1911651"/>
                <a:ext cx="1054426" cy="497793"/>
                <a:chOff x="2325441" y="1053538"/>
                <a:chExt cx="1054426" cy="497793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FCEB0C97-F36B-2BFB-A790-4137B49E355A}"/>
                    </a:ext>
                  </a:extLst>
                </p:cNvPr>
                <p:cNvSpPr/>
                <p:nvPr/>
              </p:nvSpPr>
              <p:spPr>
                <a:xfrm rot="16200000">
                  <a:off x="2745662" y="1213708"/>
                  <a:ext cx="495522" cy="175181"/>
                </a:xfrm>
                <a:prstGeom prst="roundRect">
                  <a:avLst>
                    <a:gd name="adj" fmla="val 50000"/>
                  </a:avLst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647662EA-092E-E28B-66A8-E9B8A7233AA3}"/>
                    </a:ext>
                  </a:extLst>
                </p:cNvPr>
                <p:cNvSpPr/>
                <p:nvPr/>
              </p:nvSpPr>
              <p:spPr>
                <a:xfrm rot="16200000">
                  <a:off x="2446808" y="1213709"/>
                  <a:ext cx="495522" cy="175181"/>
                </a:xfrm>
                <a:prstGeom prst="roundRect">
                  <a:avLst>
                    <a:gd name="adj" fmla="val 50000"/>
                  </a:avLst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B646F96A-A946-9933-7BE4-CED1B4248CFA}"/>
                    </a:ext>
                  </a:extLst>
                </p:cNvPr>
                <p:cNvSpPr/>
                <p:nvPr/>
              </p:nvSpPr>
              <p:spPr>
                <a:xfrm rot="16200000">
                  <a:off x="3044516" y="1213708"/>
                  <a:ext cx="495522" cy="175181"/>
                </a:xfrm>
                <a:prstGeom prst="roundRect">
                  <a:avLst>
                    <a:gd name="adj" fmla="val 50000"/>
                  </a:avLst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B787A03-16B2-09E0-A736-D635B48D3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777F715-F854-081E-0023-E045C3848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1F7BE0-409D-D8C8-CBE0-4F5188D44864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962B3E-442E-AEF0-63CB-8035AEF40D1A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26426A-C61C-66A6-B7BD-6FFF796C1B1E}"/>
              </a:ext>
            </a:extLst>
          </p:cNvPr>
          <p:cNvGrpSpPr/>
          <p:nvPr/>
        </p:nvGrpSpPr>
        <p:grpSpPr>
          <a:xfrm>
            <a:off x="6404623" y="3640209"/>
            <a:ext cx="190083" cy="703807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791508EE-8893-99C5-AD90-B9BFCAB74333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E30A8-64D6-DF5D-F7D1-1BBDE18E147B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88FAB5-DC64-9825-2E4F-5408BAEC08C3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AC59DA-C37A-3FA5-241E-BED6042514C1}"/>
              </a:ext>
            </a:extLst>
          </p:cNvPr>
          <p:cNvGrpSpPr/>
          <p:nvPr/>
        </p:nvGrpSpPr>
        <p:grpSpPr>
          <a:xfrm>
            <a:off x="8102453" y="3632777"/>
            <a:ext cx="190083" cy="703807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47F7529A-9ACE-7672-9FEA-811316C91E1C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C0102B-4BAA-9A12-4017-A6A0B3C0319C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EE8D68E-F59F-1CBB-A131-686F5E5F2FC8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4470E6-72EE-5B6E-049E-BCF9EE45BAAD}"/>
              </a:ext>
            </a:extLst>
          </p:cNvPr>
          <p:cNvGrpSpPr/>
          <p:nvPr/>
        </p:nvGrpSpPr>
        <p:grpSpPr>
          <a:xfrm>
            <a:off x="9832647" y="3676969"/>
            <a:ext cx="190083" cy="703807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8295712C-8063-A667-ECEE-34A1B03E9C0A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E44E3B0-B91F-1752-351D-825C12F1B548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74850FC-2FBF-3456-AB8C-3A4824F45B69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19CE8DA5-4C05-6C86-223E-7288A7CF423D}"/>
              </a:ext>
            </a:extLst>
          </p:cNvPr>
          <p:cNvSpPr/>
          <p:nvPr/>
        </p:nvSpPr>
        <p:spPr>
          <a:xfrm>
            <a:off x="8189897" y="3467772"/>
            <a:ext cx="1804925" cy="24004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5CC22D-B105-330B-1ADC-E522728139E0}"/>
              </a:ext>
            </a:extLst>
          </p:cNvPr>
          <p:cNvSpPr txBox="1"/>
          <p:nvPr/>
        </p:nvSpPr>
        <p:spPr>
          <a:xfrm>
            <a:off x="6842138" y="3718558"/>
            <a:ext cx="54384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QVB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B2C25F-98BF-F3FF-91FC-F8A5A5571428}"/>
              </a:ext>
            </a:extLst>
          </p:cNvPr>
          <p:cNvSpPr txBox="1"/>
          <p:nvPr/>
        </p:nvSpPr>
        <p:spPr>
          <a:xfrm>
            <a:off x="8955919" y="3752730"/>
            <a:ext cx="54384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QVB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1F7499-EA59-AEE6-88F4-E28798C5A1C3}"/>
              </a:ext>
            </a:extLst>
          </p:cNvPr>
          <p:cNvSpPr txBox="1"/>
          <p:nvPr/>
        </p:nvSpPr>
        <p:spPr>
          <a:xfrm>
            <a:off x="10579778" y="3782647"/>
            <a:ext cx="527381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QVE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6C96B4-2438-38DA-8394-691BF3496BF3}"/>
              </a:ext>
            </a:extLst>
          </p:cNvPr>
          <p:cNvSpPr txBox="1"/>
          <p:nvPr/>
        </p:nvSpPr>
        <p:spPr>
          <a:xfrm rot="16200000">
            <a:off x="4778234" y="2713356"/>
            <a:ext cx="56946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QLM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9C5877-85D0-A4CB-3316-8B2DB71B2D0C}"/>
              </a:ext>
            </a:extLst>
          </p:cNvPr>
          <p:cNvSpPr txBox="1"/>
          <p:nvPr/>
        </p:nvSpPr>
        <p:spPr>
          <a:xfrm>
            <a:off x="4783770" y="1275717"/>
            <a:ext cx="54018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QRB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8CB38D-24C8-5954-7FDA-652A46375467}"/>
              </a:ext>
            </a:extLst>
          </p:cNvPr>
          <p:cNvSpPr txBox="1"/>
          <p:nvPr/>
        </p:nvSpPr>
        <p:spPr>
          <a:xfrm>
            <a:off x="752983" y="1284786"/>
            <a:ext cx="56214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WCS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5A00BB-4D0C-21A9-ECD1-5C162125B525}"/>
              </a:ext>
            </a:extLst>
          </p:cNvPr>
          <p:cNvSpPr txBox="1"/>
          <p:nvPr/>
        </p:nvSpPr>
        <p:spPr>
          <a:xfrm rot="16200000">
            <a:off x="3593296" y="1670730"/>
            <a:ext cx="584108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B0035-3D0C-A18F-8D8E-D7D7C01B62F4}"/>
              </a:ext>
            </a:extLst>
          </p:cNvPr>
          <p:cNvSpPr txBox="1"/>
          <p:nvPr/>
        </p:nvSpPr>
        <p:spPr>
          <a:xfrm rot="16200000">
            <a:off x="2434419" y="1678788"/>
            <a:ext cx="584108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60815C5-B64B-5609-52C3-6237613A4BDF}"/>
              </a:ext>
            </a:extLst>
          </p:cNvPr>
          <p:cNvSpPr txBox="1"/>
          <p:nvPr/>
        </p:nvSpPr>
        <p:spPr>
          <a:xfrm rot="16200000">
            <a:off x="3015320" y="1670730"/>
            <a:ext cx="584108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0994FA2-F608-8DEC-311E-FE2AD8F60106}"/>
              </a:ext>
            </a:extLst>
          </p:cNvPr>
          <p:cNvCxnSpPr/>
          <p:nvPr/>
        </p:nvCxnSpPr>
        <p:spPr>
          <a:xfrm>
            <a:off x="5418005" y="3260505"/>
            <a:ext cx="5543784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B21F3-14CF-B03A-9166-2B6F4486B955}"/>
              </a:ext>
            </a:extLst>
          </p:cNvPr>
          <p:cNvCxnSpPr>
            <a:cxnSpLocks/>
          </p:cNvCxnSpPr>
          <p:nvPr/>
        </p:nvCxnSpPr>
        <p:spPr>
          <a:xfrm flipH="1">
            <a:off x="5504624" y="3162687"/>
            <a:ext cx="544596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0AAAA64-EF83-7312-3DF5-A09F464E0016}"/>
              </a:ext>
            </a:extLst>
          </p:cNvPr>
          <p:cNvCxnSpPr>
            <a:cxnSpLocks/>
          </p:cNvCxnSpPr>
          <p:nvPr/>
        </p:nvCxnSpPr>
        <p:spPr>
          <a:xfrm flipH="1">
            <a:off x="5587350" y="3057218"/>
            <a:ext cx="5374439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14F1DA7-B1D5-E33D-CF13-205DE4DE87FC}"/>
              </a:ext>
            </a:extLst>
          </p:cNvPr>
          <p:cNvSpPr txBox="1"/>
          <p:nvPr/>
        </p:nvSpPr>
        <p:spPr>
          <a:xfrm>
            <a:off x="6870501" y="5164758"/>
            <a:ext cx="487123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QM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AF9EE5-76BF-5137-6C89-91125E08746A}"/>
              </a:ext>
            </a:extLst>
          </p:cNvPr>
          <p:cNvSpPr txBox="1"/>
          <p:nvPr/>
        </p:nvSpPr>
        <p:spPr>
          <a:xfrm>
            <a:off x="8901432" y="5172840"/>
            <a:ext cx="487123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QM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704C235-2D5A-9BAF-B15E-6CAD7EC050C1}"/>
              </a:ext>
            </a:extLst>
          </p:cNvPr>
          <p:cNvSpPr txBox="1"/>
          <p:nvPr/>
        </p:nvSpPr>
        <p:spPr>
          <a:xfrm>
            <a:off x="9455275" y="5812013"/>
            <a:ext cx="684753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QCELL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5E9F92-F9DC-4D4C-ACDA-3031F637F8C5}"/>
              </a:ext>
            </a:extLst>
          </p:cNvPr>
          <p:cNvSpPr txBox="1"/>
          <p:nvPr/>
        </p:nvSpPr>
        <p:spPr>
          <a:xfrm>
            <a:off x="7457483" y="2765722"/>
            <a:ext cx="56031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WPS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4729164-3993-4BFC-AC44-D1725B3ECD81}"/>
              </a:ext>
            </a:extLst>
          </p:cNvPr>
          <p:cNvSpPr txBox="1"/>
          <p:nvPr/>
        </p:nvSpPr>
        <p:spPr>
          <a:xfrm>
            <a:off x="5740063" y="547902"/>
            <a:ext cx="2204151" cy="7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Cryoplant &amp;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40ED44-D59D-B2D5-1EF6-204D6229FA02}"/>
              </a:ext>
            </a:extLst>
          </p:cNvPr>
          <p:cNvSpPr txBox="1"/>
          <p:nvPr/>
        </p:nvSpPr>
        <p:spPr>
          <a:xfrm>
            <a:off x="3270374" y="2745585"/>
            <a:ext cx="1638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Backbone (QDB)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4EBD95-A924-D75E-3C97-D47B90321F05}"/>
              </a:ext>
            </a:extLst>
          </p:cNvPr>
          <p:cNvSpPr txBox="1"/>
          <p:nvPr/>
        </p:nvSpPr>
        <p:spPr>
          <a:xfrm>
            <a:off x="4776387" y="5142480"/>
            <a:ext cx="1847404" cy="42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Cryomodules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8CCE0-D71F-0558-4B24-87C75FF3E10C}"/>
              </a:ext>
            </a:extLst>
          </p:cNvPr>
          <p:cNvSpPr txBox="1"/>
          <p:nvPr/>
        </p:nvSpPr>
        <p:spPr>
          <a:xfrm>
            <a:off x="57926" y="295014"/>
            <a:ext cx="61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CCB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F0D88-7C02-3092-E74B-FF5DC485DC09}"/>
              </a:ext>
            </a:extLst>
          </p:cNvPr>
          <p:cNvSpPr txBox="1"/>
          <p:nvPr/>
        </p:nvSpPr>
        <p:spPr>
          <a:xfrm>
            <a:off x="4257814" y="287704"/>
            <a:ext cx="110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AUB.xxx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323DF-DD80-96AC-11B0-662D76101731}"/>
              </a:ext>
            </a:extLst>
          </p:cNvPr>
          <p:cNvSpPr txBox="1"/>
          <p:nvPr/>
        </p:nvSpPr>
        <p:spPr>
          <a:xfrm>
            <a:off x="2193169" y="2733775"/>
            <a:ext cx="58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LTU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E461FE-0300-4ACC-EBE7-FB2D6D98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36"/>
          <a:stretch/>
        </p:blipFill>
        <p:spPr>
          <a:xfrm>
            <a:off x="9086074" y="865101"/>
            <a:ext cx="2729464" cy="1616284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9F1B01-A587-D4A9-C62B-9F9C86F48839}"/>
              </a:ext>
            </a:extLst>
          </p:cNvPr>
          <p:cNvCxnSpPr/>
          <p:nvPr/>
        </p:nvCxnSpPr>
        <p:spPr>
          <a:xfrm rot="5400000">
            <a:off x="4884539" y="2747505"/>
            <a:ext cx="1030561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AE786-0E28-3DA2-C2BD-AFF81CA34AC4}"/>
              </a:ext>
            </a:extLst>
          </p:cNvPr>
          <p:cNvCxnSpPr>
            <a:cxnSpLocks/>
          </p:cNvCxnSpPr>
          <p:nvPr/>
        </p:nvCxnSpPr>
        <p:spPr>
          <a:xfrm flipV="1">
            <a:off x="5497638" y="2230144"/>
            <a:ext cx="0" cy="917267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BF5270-A04B-7B43-5469-CAC58263F920}"/>
              </a:ext>
            </a:extLst>
          </p:cNvPr>
          <p:cNvCxnSpPr>
            <a:cxnSpLocks/>
          </p:cNvCxnSpPr>
          <p:nvPr/>
        </p:nvCxnSpPr>
        <p:spPr>
          <a:xfrm flipV="1">
            <a:off x="5603107" y="2232225"/>
            <a:ext cx="0" cy="82499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39FFBB-E42E-25A0-3F49-C1EE4C18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7" y="2457190"/>
            <a:ext cx="2789449" cy="34866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21ADE-3559-2FDD-210B-1EA0E27D0C23}"/>
              </a:ext>
            </a:extLst>
          </p:cNvPr>
          <p:cNvSpPr txBox="1"/>
          <p:nvPr/>
        </p:nvSpPr>
        <p:spPr>
          <a:xfrm>
            <a:off x="182868" y="1015984"/>
            <a:ext cx="3425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Overview:</a:t>
            </a:r>
          </a:p>
          <a:p>
            <a:r>
              <a:rPr lang="en-US" dirty="0"/>
              <a:t>“</a:t>
            </a:r>
            <a:r>
              <a:rPr lang="en-US" sz="1800" dirty="0"/>
              <a:t>QSYS Process &amp; </a:t>
            </a:r>
            <a:r>
              <a:rPr lang="en-US" dirty="0"/>
              <a:t>Utilities</a:t>
            </a:r>
            <a:r>
              <a:rPr lang="en-US" sz="1800" dirty="0"/>
              <a:t> Overview.ppt” </a:t>
            </a:r>
            <a:r>
              <a:rPr lang="en-US" sz="1800" dirty="0">
                <a:hlinkClick r:id="rId3"/>
              </a:rPr>
              <a:t>ALX/90906480</a:t>
            </a:r>
            <a:endParaRPr lang="en-GB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7FEACD-7683-14AB-BE16-6CE74A37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247" y="233894"/>
            <a:ext cx="1762886" cy="811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QSYS//ACC NF Interfaces – Process &amp; Utilities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6D5B9F-AB6C-D51E-4F79-DAE82655D7C9}"/>
              </a:ext>
            </a:extLst>
          </p:cNvPr>
          <p:cNvSpPr/>
          <p:nvPr/>
        </p:nvSpPr>
        <p:spPr>
          <a:xfrm>
            <a:off x="11134164" y="466165"/>
            <a:ext cx="682233" cy="2249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90FAA-3D44-114F-3CEB-27BD9BD77AB2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287891" y="2100149"/>
            <a:ext cx="6526027" cy="3366536"/>
          </a:xfrm>
          <a:prstGeom prst="rect">
            <a:avLst/>
          </a:prstGeom>
        </p:spPr>
      </p:pic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85423B9F-8FC0-23B5-77D4-C522D00886B5}"/>
              </a:ext>
            </a:extLst>
          </p:cNvPr>
          <p:cNvSpPr/>
          <p:nvPr/>
        </p:nvSpPr>
        <p:spPr>
          <a:xfrm>
            <a:off x="3310584" y="2255014"/>
            <a:ext cx="1522625" cy="339365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Power</a:t>
            </a:r>
            <a:endParaRPr lang="en-GB" sz="8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A234C838-1EC3-BB5A-4143-64A970DC0098}"/>
              </a:ext>
            </a:extLst>
          </p:cNvPr>
          <p:cNvSpPr/>
          <p:nvPr/>
        </p:nvSpPr>
        <p:spPr>
          <a:xfrm flipH="1">
            <a:off x="3202936" y="2616641"/>
            <a:ext cx="1632268" cy="339365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HVAC</a:t>
            </a:r>
            <a:endParaRPr lang="en-GB" sz="800" dirty="0"/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7B4CA6B5-ACCE-50E6-8797-EE79F5709988}"/>
              </a:ext>
            </a:extLst>
          </p:cNvPr>
          <p:cNvSpPr/>
          <p:nvPr/>
        </p:nvSpPr>
        <p:spPr>
          <a:xfrm flipH="1">
            <a:off x="3202936" y="3008228"/>
            <a:ext cx="1632268" cy="339365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HV06</a:t>
            </a:r>
            <a:endParaRPr lang="en-GB" sz="800" dirty="0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A9FA3E8E-AE56-33C9-6D8C-C34C60DDFA26}"/>
              </a:ext>
            </a:extLst>
          </p:cNvPr>
          <p:cNvSpPr/>
          <p:nvPr/>
        </p:nvSpPr>
        <p:spPr>
          <a:xfrm>
            <a:off x="3202936" y="1845951"/>
            <a:ext cx="1632268" cy="3393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PS01 water</a:t>
            </a:r>
            <a:endParaRPr lang="en-GB" sz="800" dirty="0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736C22EE-2203-1757-FE87-E5034BE2D52F}"/>
              </a:ext>
            </a:extLst>
          </p:cNvPr>
          <p:cNvSpPr/>
          <p:nvPr/>
        </p:nvSpPr>
        <p:spPr>
          <a:xfrm rot="5400000">
            <a:off x="6673338" y="1626647"/>
            <a:ext cx="1172252" cy="3393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PS01 water</a:t>
            </a:r>
            <a:endParaRPr lang="en-GB" sz="800" dirty="0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3C2E677F-613B-EB08-9A27-1CF8AC9D156A}"/>
              </a:ext>
            </a:extLst>
          </p:cNvPr>
          <p:cNvSpPr/>
          <p:nvPr/>
        </p:nvSpPr>
        <p:spPr>
          <a:xfrm rot="5400000">
            <a:off x="6341968" y="1587275"/>
            <a:ext cx="1093509" cy="339365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PS05 Gases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38B1D33A-CD52-88BC-93D7-0CB7D6872CD3}"/>
              </a:ext>
            </a:extLst>
          </p:cNvPr>
          <p:cNvSpPr/>
          <p:nvPr/>
        </p:nvSpPr>
        <p:spPr>
          <a:xfrm flipH="1">
            <a:off x="10079550" y="4757851"/>
            <a:ext cx="1127340" cy="339365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PS05 Gases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7" name="Arrow: Notched Right 16">
            <a:extLst>
              <a:ext uri="{FF2B5EF4-FFF2-40B4-BE49-F238E27FC236}">
                <a16:creationId xmlns:a16="http://schemas.microsoft.com/office/drawing/2014/main" id="{0EEEC559-A711-3FBF-E66D-4075A46E123D}"/>
              </a:ext>
            </a:extLst>
          </p:cNvPr>
          <p:cNvSpPr/>
          <p:nvPr/>
        </p:nvSpPr>
        <p:spPr>
          <a:xfrm flipH="1">
            <a:off x="10714195" y="4079382"/>
            <a:ext cx="1127340" cy="339365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PS05 Gases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8" name="Arrow: Notched Right 17">
            <a:extLst>
              <a:ext uri="{FF2B5EF4-FFF2-40B4-BE49-F238E27FC236}">
                <a16:creationId xmlns:a16="http://schemas.microsoft.com/office/drawing/2014/main" id="{8287E766-9D2D-2D17-A1ED-316AE8ACA634}"/>
              </a:ext>
            </a:extLst>
          </p:cNvPr>
          <p:cNvSpPr/>
          <p:nvPr/>
        </p:nvSpPr>
        <p:spPr>
          <a:xfrm rot="16200000" flipH="1">
            <a:off x="9759337" y="2834739"/>
            <a:ext cx="1127340" cy="339365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PS05 Gases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9" name="Arrow: Notched Right 18">
            <a:extLst>
              <a:ext uri="{FF2B5EF4-FFF2-40B4-BE49-F238E27FC236}">
                <a16:creationId xmlns:a16="http://schemas.microsoft.com/office/drawing/2014/main" id="{2471201B-EAC4-8DF8-F6C0-283FBFC1732E}"/>
              </a:ext>
            </a:extLst>
          </p:cNvPr>
          <p:cNvSpPr/>
          <p:nvPr/>
        </p:nvSpPr>
        <p:spPr>
          <a:xfrm>
            <a:off x="6096000" y="3288847"/>
            <a:ext cx="1079871" cy="339365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PS05 Gases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497F78-83CD-45B8-90CB-E1A14245EF09}"/>
              </a:ext>
            </a:extLst>
          </p:cNvPr>
          <p:cNvSpPr txBox="1"/>
          <p:nvPr/>
        </p:nvSpPr>
        <p:spPr>
          <a:xfrm>
            <a:off x="3411157" y="130563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PS02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C079A4-6A8D-5592-2D90-37697B3DE463}"/>
              </a:ext>
            </a:extLst>
          </p:cNvPr>
          <p:cNvCxnSpPr/>
          <p:nvPr/>
        </p:nvCxnSpPr>
        <p:spPr>
          <a:xfrm>
            <a:off x="3435177" y="1362399"/>
            <a:ext cx="0" cy="653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50D6D6C3-5ED9-5754-DD25-5EDC39748652}"/>
              </a:ext>
            </a:extLst>
          </p:cNvPr>
          <p:cNvSpPr/>
          <p:nvPr/>
        </p:nvSpPr>
        <p:spPr>
          <a:xfrm rot="5400000">
            <a:off x="4625587" y="1587275"/>
            <a:ext cx="1093509" cy="339365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PS05 Gases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27" name="Arrow: Notched Right 26">
            <a:extLst>
              <a:ext uri="{FF2B5EF4-FFF2-40B4-BE49-F238E27FC236}">
                <a16:creationId xmlns:a16="http://schemas.microsoft.com/office/drawing/2014/main" id="{A4C2C475-7A6A-CCC6-47B2-5CFEF6CC5F9A}"/>
              </a:ext>
            </a:extLst>
          </p:cNvPr>
          <p:cNvSpPr/>
          <p:nvPr/>
        </p:nvSpPr>
        <p:spPr>
          <a:xfrm rot="5400000">
            <a:off x="5540452" y="1845950"/>
            <a:ext cx="1093509" cy="339365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PS05 Gases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2F876-B621-73B9-2A6D-00485A0F5EB2}"/>
              </a:ext>
            </a:extLst>
          </p:cNvPr>
          <p:cNvCxnSpPr/>
          <p:nvPr/>
        </p:nvCxnSpPr>
        <p:spPr>
          <a:xfrm>
            <a:off x="721679" y="3410126"/>
            <a:ext cx="15376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0A6BB221-6F21-AE0B-46C3-28E1EA1352C9}"/>
              </a:ext>
            </a:extLst>
          </p:cNvPr>
          <p:cNvSpPr/>
          <p:nvPr/>
        </p:nvSpPr>
        <p:spPr>
          <a:xfrm rot="5400000">
            <a:off x="4580160" y="3305262"/>
            <a:ext cx="1093509" cy="339365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PS03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25" name="Arrow: Notched Right 24">
            <a:extLst>
              <a:ext uri="{FF2B5EF4-FFF2-40B4-BE49-F238E27FC236}">
                <a16:creationId xmlns:a16="http://schemas.microsoft.com/office/drawing/2014/main" id="{9FE3660D-749D-BED7-E7BD-EB45A0ED3EBE}"/>
              </a:ext>
            </a:extLst>
          </p:cNvPr>
          <p:cNvSpPr/>
          <p:nvPr/>
        </p:nvSpPr>
        <p:spPr>
          <a:xfrm rot="18747296">
            <a:off x="7259393" y="1761616"/>
            <a:ext cx="1093509" cy="339365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PS03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FEE29B-BD9B-7570-6DEC-2FB439880B04}"/>
              </a:ext>
            </a:extLst>
          </p:cNvPr>
          <p:cNvCxnSpPr/>
          <p:nvPr/>
        </p:nvCxnSpPr>
        <p:spPr>
          <a:xfrm flipH="1">
            <a:off x="4535096" y="3706000"/>
            <a:ext cx="543273" cy="61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0D4732-D0C4-9A82-3EBC-50F11B02D379}"/>
              </a:ext>
            </a:extLst>
          </p:cNvPr>
          <p:cNvSpPr txBox="1"/>
          <p:nvPr/>
        </p:nvSpPr>
        <p:spPr>
          <a:xfrm>
            <a:off x="4207060" y="4289937"/>
            <a:ext cx="526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sz="800" dirty="0"/>
              <a:t>water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US" sz="800" dirty="0"/>
              <a:t>oil</a:t>
            </a:r>
            <a:endParaRPr lang="en-GB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DA6D6B-12A5-5D52-A03F-F6D160023C78}"/>
              </a:ext>
            </a:extLst>
          </p:cNvPr>
          <p:cNvSpPr txBox="1"/>
          <p:nvPr/>
        </p:nvSpPr>
        <p:spPr>
          <a:xfrm>
            <a:off x="8522514" y="1574221"/>
            <a:ext cx="526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sz="800" dirty="0"/>
              <a:t>water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US" sz="800" dirty="0"/>
              <a:t>oil</a:t>
            </a:r>
            <a:endParaRPr lang="en-GB" sz="8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F803BA-4804-F7CD-0A2C-57238BC926F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042163" y="1705645"/>
            <a:ext cx="480351" cy="3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5EBB08-641B-BE16-80F0-C51DF13A6E3B}"/>
              </a:ext>
            </a:extLst>
          </p:cNvPr>
          <p:cNvSpPr txBox="1"/>
          <p:nvPr/>
        </p:nvSpPr>
        <p:spPr>
          <a:xfrm>
            <a:off x="7550904" y="5579087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Not in scope: </a:t>
            </a:r>
          </a:p>
          <a:p>
            <a:r>
              <a:rPr lang="en-US" sz="900" dirty="0">
                <a:solidFill>
                  <a:srgbClr val="FF0000"/>
                </a:solidFill>
              </a:rPr>
              <a:t>PS01 &amp; PS03 for RFCELL’s CPLR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B5828C4-DEFA-B6AA-BE22-AA4B6E70A424}"/>
              </a:ext>
            </a:extLst>
          </p:cNvPr>
          <p:cNvCxnSpPr/>
          <p:nvPr/>
        </p:nvCxnSpPr>
        <p:spPr>
          <a:xfrm flipV="1">
            <a:off x="7994882" y="5137862"/>
            <a:ext cx="287456" cy="476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2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97FEACD-7683-14AB-BE16-6CE74A37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247" y="233894"/>
            <a:ext cx="1762886" cy="811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QPLANT Details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6D5B9F-AB6C-D51E-4F79-DAE82655D7C9}"/>
              </a:ext>
            </a:extLst>
          </p:cNvPr>
          <p:cNvSpPr/>
          <p:nvPr/>
        </p:nvSpPr>
        <p:spPr>
          <a:xfrm>
            <a:off x="11134164" y="466165"/>
            <a:ext cx="682233" cy="2249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DFBDEC5-AF45-E575-D924-486869AA3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707"/>
              </p:ext>
            </p:extLst>
          </p:nvPr>
        </p:nvGraphicFramePr>
        <p:xfrm>
          <a:off x="310565" y="1618016"/>
          <a:ext cx="4495919" cy="160920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3849">
                  <a:extLst>
                    <a:ext uri="{9D8B030D-6E8A-4147-A177-3AD203B41FA5}">
                      <a16:colId xmlns:a16="http://schemas.microsoft.com/office/drawing/2014/main" val="2591267351"/>
                    </a:ext>
                  </a:extLst>
                </a:gridCol>
                <a:gridCol w="1073431">
                  <a:extLst>
                    <a:ext uri="{9D8B030D-6E8A-4147-A177-3AD203B41FA5}">
                      <a16:colId xmlns:a16="http://schemas.microsoft.com/office/drawing/2014/main" val="1170120054"/>
                    </a:ext>
                  </a:extLst>
                </a:gridCol>
                <a:gridCol w="1498639">
                  <a:extLst>
                    <a:ext uri="{9D8B030D-6E8A-4147-A177-3AD203B41FA5}">
                      <a16:colId xmlns:a16="http://schemas.microsoft.com/office/drawing/2014/main" val="2652992426"/>
                    </a:ext>
                  </a:extLst>
                </a:gridCol>
              </a:tblGrid>
              <a:tr h="184167">
                <a:tc>
                  <a:txBody>
                    <a:bodyPr/>
                    <a:lstStyle/>
                    <a:p>
                      <a:r>
                        <a:rPr lang="en-GB" sz="1050" b="1" dirty="0">
                          <a:effectLst/>
                        </a:rPr>
                        <a:t>Document Title</a:t>
                      </a:r>
                      <a:endParaRPr lang="en-GB" sz="1050" b="1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effectLst/>
                        </a:rPr>
                        <a:t>NFS Responsible(s)</a:t>
                      </a:r>
                      <a:endParaRPr lang="en-GB" sz="800" b="1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effectLst/>
                        </a:rPr>
                        <a:t>Link / Reference</a:t>
                      </a:r>
                      <a:endParaRPr lang="en-GB" sz="800" b="1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101453"/>
                  </a:ext>
                </a:extLst>
              </a:tr>
              <a:tr h="368334">
                <a:tc>
                  <a:txBody>
                    <a:bodyPr/>
                    <a:lstStyle/>
                    <a:p>
                      <a:r>
                        <a:rPr lang="en-GB" sz="1050" dirty="0" err="1">
                          <a:effectLst/>
                          <a:highlight>
                            <a:srgbClr val="FFFF00"/>
                          </a:highlight>
                        </a:rPr>
                        <a:t>QPLANT_Interface</a:t>
                      </a:r>
                      <a:r>
                        <a:rPr lang="en-GB" sz="1050" dirty="0">
                          <a:effectLst/>
                          <a:highlight>
                            <a:srgbClr val="FFFF00"/>
                          </a:highlight>
                        </a:rPr>
                        <a:t> and Terminal </a:t>
                      </a:r>
                      <a:r>
                        <a:rPr lang="en-GB" sz="1050" dirty="0" err="1">
                          <a:effectLst/>
                          <a:highlight>
                            <a:srgbClr val="FFFF00"/>
                          </a:highlight>
                        </a:rPr>
                        <a:t>Points_ACC</a:t>
                      </a:r>
                      <a:r>
                        <a:rPr lang="en-GB" sz="1050" dirty="0">
                          <a:effectLst/>
                          <a:highlight>
                            <a:srgbClr val="FFFF00"/>
                          </a:highlight>
                        </a:rPr>
                        <a:t> NF.docx</a:t>
                      </a:r>
                      <a:endParaRPr lang="en-GB" sz="1050" dirty="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PPO, JGE, GTH, JWI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800" u="sng" dirty="0">
                          <a:effectLst/>
                          <a:hlinkClick r:id="rId3"/>
                        </a:rPr>
                        <a:t>SCK CEN/91337678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781409"/>
                  </a:ext>
                </a:extLst>
              </a:tr>
              <a:tr h="368334"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Interface List CRYO - ACC NF_test.xlsx</a:t>
                      </a:r>
                      <a:endParaRPr lang="en-GB" sz="1050" dirty="0"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GTH / PS01/5, HV02/4/6, ES02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800" u="sng" dirty="0">
                          <a:effectLst/>
                          <a:hlinkClick r:id="rId4"/>
                        </a:rPr>
                        <a:t>SCK CEN/91339199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557077"/>
                  </a:ext>
                </a:extLst>
              </a:tr>
              <a:tr h="184167"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QPLANT_HV02 exhaust for KAEZER.docx</a:t>
                      </a:r>
                      <a:endParaRPr lang="en-GB" sz="105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PPO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800" u="sng" dirty="0">
                          <a:effectLst/>
                          <a:hlinkClick r:id="rId5"/>
                        </a:rPr>
                        <a:t>SCK CEN/91328192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4781613"/>
                  </a:ext>
                </a:extLst>
              </a:tr>
              <a:tr h="184167"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QPLANT_PVPS_Interface.docx</a:t>
                      </a:r>
                      <a:endParaRPr lang="en-GB" sz="105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PPO, JGE, GTH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800" u="sng" dirty="0">
                          <a:effectLst/>
                          <a:hlinkClick r:id="rId6"/>
                        </a:rPr>
                        <a:t>SCK CEN/91333535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9122413"/>
                  </a:ext>
                </a:extLst>
              </a:tr>
              <a:tr h="184167"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QPLANT_WCS_Kaezer.docx</a:t>
                      </a:r>
                      <a:endParaRPr lang="en-GB" sz="105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PPO, JGE, GTH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800" u="sng" dirty="0">
                          <a:effectLst/>
                          <a:hlinkClick r:id="rId7"/>
                        </a:rPr>
                        <a:t>SCK CEN/91326498</a:t>
                      </a:r>
                      <a:endParaRPr lang="en-GB" sz="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29922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47409254-81EF-7B8E-65D8-7525B38CF2D0}"/>
              </a:ext>
            </a:extLst>
          </p:cNvPr>
          <p:cNvSpPr txBox="1"/>
          <p:nvPr/>
        </p:nvSpPr>
        <p:spPr>
          <a:xfrm>
            <a:off x="5664707" y="1630568"/>
            <a:ext cx="2929467" cy="3658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Process Systems (Cooling &amp; Instrument Air)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192088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700" b="1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PS01</a:t>
            </a: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Cooling Water Supply &amp; Return:</a:t>
            </a:r>
            <a:b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Supplies cooling water to the compressor room; return lines provide process cooling feedback.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192088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700" b="1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PS05</a:t>
            </a: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Instrument Air &amp; Nitrogen Supply:</a:t>
            </a:r>
            <a:b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Provides instrument air for valve actuation and nitrogen for absorber regeneration.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HVAC Systems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192088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700" b="1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HV02</a:t>
            </a: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HVAC for Compressor Exhaust &amp; Room Load:</a:t>
            </a:r>
            <a:b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Manages room air, exhaust flow, and temperature control in the compressor room.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192088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700" b="1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HV06</a:t>
            </a: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Heat Recuperation:</a:t>
            </a:r>
            <a:b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Provides a 40–50°C water supply/return loop for heat recovery from the process.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192088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700" b="1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HV04</a:t>
            </a: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QRB:</a:t>
            </a:r>
            <a:b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(Optional/Additional) Specialized ventilation for the cold box.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Electrical Systems (</a:t>
            </a:r>
            <a:r>
              <a:rPr lang="en-GB" sz="700" b="1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ES02</a:t>
            </a: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Low Voltage, up to 400 V)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192088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Electrical Feeds for HPC:</a:t>
            </a:r>
            <a:b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Main electrical feeds for HP compressors (HP1–HP4) including VFD control.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192088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7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UPS Backup and Additional Feeds:</a:t>
            </a:r>
            <a:b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en-GB" sz="7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Provides UPS backup for control systems, feeds for cold compressors, and other auxiliary electrical loads.</a:t>
            </a:r>
            <a:endParaRPr lang="en-GB" sz="7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6C6BD6B-22DD-180F-1FFC-353D190AF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2668" y="1630568"/>
            <a:ext cx="1868720" cy="3549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0C22D5-65FA-FF1C-A8D0-354B56BD1985}"/>
              </a:ext>
            </a:extLst>
          </p:cNvPr>
          <p:cNvCxnSpPr/>
          <p:nvPr/>
        </p:nvCxnSpPr>
        <p:spPr>
          <a:xfrm>
            <a:off x="5249333" y="1008416"/>
            <a:ext cx="0" cy="5321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2E900B-8964-D45B-ED4D-18561C61A219}"/>
              </a:ext>
            </a:extLst>
          </p:cNvPr>
          <p:cNvSpPr txBox="1"/>
          <p:nvPr/>
        </p:nvSpPr>
        <p:spPr>
          <a:xfrm>
            <a:off x="5249333" y="1024474"/>
            <a:ext cx="3445932" cy="260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1050" b="1" u="sng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QPLANT // ACC NF interfaces (</a:t>
            </a:r>
            <a:r>
              <a:rPr lang="en-GB" sz="1050" u="sng" dirty="0">
                <a:effectLst/>
                <a:hlinkClick r:id="rId3"/>
              </a:rPr>
              <a:t>SCK CEN/91337678</a:t>
            </a:r>
            <a:r>
              <a:rPr lang="en-GB" sz="1050" b="1" u="sng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87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Utility interface requirements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66762" y="1639084"/>
            <a:ext cx="7203758" cy="484058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Cooling Water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b="1" dirty="0">
                <a:solidFill>
                  <a:srgbClr val="7030A0"/>
                </a:solidFill>
              </a:rPr>
              <a:t>1300 kW </a:t>
            </a:r>
            <a:r>
              <a:rPr lang="en-US" sz="1400" dirty="0"/>
              <a:t>(1199 kW WCS HP; 57 kW PVPS; 44 kW QRB)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HVAC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b="1" dirty="0">
                <a:solidFill>
                  <a:srgbClr val="7030A0"/>
                </a:solidFill>
              </a:rPr>
              <a:t>134 kW </a:t>
            </a:r>
            <a:r>
              <a:rPr lang="en-US" sz="1400" dirty="0"/>
              <a:t>(124 kW WCS – HV03; 10 kW QRB – HV02)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Heat Recovery (HV06)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b="1" dirty="0">
                <a:solidFill>
                  <a:srgbClr val="7030A0"/>
                </a:solidFill>
              </a:rPr>
              <a:t>850 kW </a:t>
            </a:r>
            <a:r>
              <a:rPr lang="en-US" sz="1400" dirty="0"/>
              <a:t>(450 kW on TD)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Electricity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b="1" dirty="0">
                <a:solidFill>
                  <a:srgbClr val="7030A0"/>
                </a:solidFill>
              </a:rPr>
              <a:t>1526 kW </a:t>
            </a:r>
            <a:r>
              <a:rPr lang="en-US" sz="1400" dirty="0"/>
              <a:t>(1397 kW WCS; 129 kW QRB)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Instrument Air (PS05)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/>
              <a:t>120 m³/h (10 m3/h – WCS; 50 m3/h – LTU; 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Gaseous Nitrogen (PS05)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b="1" dirty="0"/>
              <a:t>375 LPM </a:t>
            </a:r>
            <a:r>
              <a:rPr lang="en-US" sz="1400" dirty="0"/>
              <a:t>(50 LPM - WCS; 50 LPM -QRB)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/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=NA.AA_BMA003 - Interface List CRYO - ACC NF.xlsx  </a:t>
            </a:r>
            <a:r>
              <a:rPr lang="en-GB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CEN/48341616</a:t>
            </a:r>
            <a:endParaRPr lang="en-GB" sz="1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/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Main Utilities and Auxiliaries provided by ACC NF</a:t>
            </a:r>
          </a:p>
        </p:txBody>
      </p:sp>
    </p:spTree>
    <p:extLst>
      <p:ext uri="{BB962C8B-B14F-4D97-AF65-F5344CB8AC3E}">
        <p14:creationId xmlns:p14="http://schemas.microsoft.com/office/powerpoint/2010/main" val="36035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Cooling and Water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879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97BD8D-A3A7-BAFD-0DD1-BFE0B32D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833" y="1914224"/>
            <a:ext cx="3363800" cy="2396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7FEACD-7683-14AB-BE16-6CE74A37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247" y="233894"/>
            <a:ext cx="1762886" cy="811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QSYS//PS01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6D5B9F-AB6C-D51E-4F79-DAE82655D7C9}"/>
              </a:ext>
            </a:extLst>
          </p:cNvPr>
          <p:cNvSpPr/>
          <p:nvPr/>
        </p:nvSpPr>
        <p:spPr>
          <a:xfrm>
            <a:off x="11134164" y="466165"/>
            <a:ext cx="682233" cy="2249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9277-8789-6C39-293D-6BBE12EBB087}"/>
              </a:ext>
            </a:extLst>
          </p:cNvPr>
          <p:cNvSpPr txBox="1"/>
          <p:nvPr/>
        </p:nvSpPr>
        <p:spPr>
          <a:xfrm>
            <a:off x="9435801" y="1562272"/>
            <a:ext cx="209942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4"/>
              </a:rPr>
              <a:t>=NA.PS01_PFB502 - PFD .pdf</a:t>
            </a:r>
            <a:endParaRPr lang="en-GB" sz="12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3F4817-18AF-9F46-3791-7CF12AB15EF2}"/>
              </a:ext>
            </a:extLst>
          </p:cNvPr>
          <p:cNvSpPr/>
          <p:nvPr/>
        </p:nvSpPr>
        <p:spPr>
          <a:xfrm>
            <a:off x="1049715" y="4466654"/>
            <a:ext cx="930802" cy="1041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614958-BFBB-0235-E17E-AE68463DCEE6}"/>
              </a:ext>
            </a:extLst>
          </p:cNvPr>
          <p:cNvCxnSpPr/>
          <p:nvPr/>
        </p:nvCxnSpPr>
        <p:spPr>
          <a:xfrm>
            <a:off x="1882106" y="5048918"/>
            <a:ext cx="1201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56706A-502C-E381-6654-5F9D01582904}"/>
              </a:ext>
            </a:extLst>
          </p:cNvPr>
          <p:cNvSpPr txBox="1"/>
          <p:nvPr/>
        </p:nvSpPr>
        <p:spPr>
          <a:xfrm>
            <a:off x="3046141" y="4310254"/>
            <a:ext cx="269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PS01.</a:t>
            </a:r>
            <a:r>
              <a:rPr lang="en-US" b="1" dirty="0"/>
              <a:t>PAB12</a:t>
            </a:r>
          </a:p>
          <a:p>
            <a:r>
              <a:rPr lang="en-US" dirty="0"/>
              <a:t>“Adiabatic cooling subsystem – medium temperature”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26C2-2749-2089-CF98-421B040244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53" t="48785" r="31664" b="32449"/>
          <a:stretch/>
        </p:blipFill>
        <p:spPr>
          <a:xfrm>
            <a:off x="381342" y="2133771"/>
            <a:ext cx="2871356" cy="17540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96BFE-A260-7F6B-FA09-EC584976476D}"/>
              </a:ext>
            </a:extLst>
          </p:cNvPr>
          <p:cNvSpPr txBox="1"/>
          <p:nvPr/>
        </p:nvSpPr>
        <p:spPr>
          <a:xfrm>
            <a:off x="291132" y="665005"/>
            <a:ext cx="2366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QPLANT // PS01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WCS // PAB12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QRB // PAB12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0DD59-0D2B-25D3-EBE0-91914F0D3B8D}"/>
              </a:ext>
            </a:extLst>
          </p:cNvPr>
          <p:cNvSpPr txBox="1"/>
          <p:nvPr/>
        </p:nvSpPr>
        <p:spPr>
          <a:xfrm>
            <a:off x="2547902" y="1016591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→</a:t>
            </a:r>
            <a:r>
              <a:rPr lang="en-US" sz="1000" dirty="0">
                <a:hlinkClick r:id="rId5"/>
              </a:rPr>
              <a:t> QPLANT - WCS water cooling (IADR overview).pptx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7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FCEC2F-1D55-F765-682E-C8DDB506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117" y="1866562"/>
            <a:ext cx="4081516" cy="23582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7FEACD-7683-14AB-BE16-6CE74A37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247" y="233894"/>
            <a:ext cx="1762886" cy="811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RFCELL//PS01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6D5B9F-AB6C-D51E-4F79-DAE82655D7C9}"/>
              </a:ext>
            </a:extLst>
          </p:cNvPr>
          <p:cNvSpPr/>
          <p:nvPr/>
        </p:nvSpPr>
        <p:spPr>
          <a:xfrm>
            <a:off x="11134164" y="466165"/>
            <a:ext cx="682233" cy="2249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9277-8789-6C39-293D-6BBE12EBB087}"/>
              </a:ext>
            </a:extLst>
          </p:cNvPr>
          <p:cNvSpPr txBox="1"/>
          <p:nvPr/>
        </p:nvSpPr>
        <p:spPr>
          <a:xfrm>
            <a:off x="9435801" y="1562272"/>
            <a:ext cx="209942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4"/>
              </a:rPr>
              <a:t>=NA.PS01_PFB502 - PFD .pdf</a:t>
            </a:r>
            <a:endParaRPr lang="en-GB" sz="12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3F4817-18AF-9F46-3791-7CF12AB15EF2}"/>
              </a:ext>
            </a:extLst>
          </p:cNvPr>
          <p:cNvSpPr/>
          <p:nvPr/>
        </p:nvSpPr>
        <p:spPr>
          <a:xfrm>
            <a:off x="1049715" y="4466654"/>
            <a:ext cx="930802" cy="1041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614958-BFBB-0235-E17E-AE68463DCEE6}"/>
              </a:ext>
            </a:extLst>
          </p:cNvPr>
          <p:cNvCxnSpPr/>
          <p:nvPr/>
        </p:nvCxnSpPr>
        <p:spPr>
          <a:xfrm>
            <a:off x="1882106" y="5048918"/>
            <a:ext cx="1201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56706A-502C-E381-6654-5F9D01582904}"/>
              </a:ext>
            </a:extLst>
          </p:cNvPr>
          <p:cNvSpPr txBox="1"/>
          <p:nvPr/>
        </p:nvSpPr>
        <p:spPr>
          <a:xfrm>
            <a:off x="3046141" y="4310254"/>
            <a:ext cx="269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PS01.</a:t>
            </a:r>
            <a:r>
              <a:rPr lang="en-US" b="1" dirty="0"/>
              <a:t>PJB35 (?)</a:t>
            </a:r>
          </a:p>
          <a:p>
            <a:r>
              <a:rPr lang="en-US" dirty="0"/>
              <a:t>“</a:t>
            </a:r>
            <a:r>
              <a:rPr lang="en-GB" dirty="0"/>
              <a:t>LOW ACTIVATED</a:t>
            </a:r>
          </a:p>
          <a:p>
            <a:r>
              <a:rPr lang="en-GB" dirty="0"/>
              <a:t>SC LINAC TUNNEL / CPLR</a:t>
            </a:r>
            <a:r>
              <a:rPr lang="en-US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96BFE-A260-7F6B-FA09-EC584976476D}"/>
              </a:ext>
            </a:extLst>
          </p:cNvPr>
          <p:cNvSpPr txBox="1"/>
          <p:nvPr/>
        </p:nvSpPr>
        <p:spPr>
          <a:xfrm>
            <a:off x="291132" y="665005"/>
            <a:ext cx="2643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RFCELL // PS01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CPLR // PJB35 (?)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C4994-06A9-BFA5-4944-B72E285A2F45}"/>
              </a:ext>
            </a:extLst>
          </p:cNvPr>
          <p:cNvSpPr txBox="1"/>
          <p:nvPr/>
        </p:nvSpPr>
        <p:spPr>
          <a:xfrm>
            <a:off x="3321050" y="82152"/>
            <a:ext cx="2016642" cy="553998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b="1" dirty="0">
                <a:solidFill>
                  <a:srgbClr val="FF0000"/>
                </a:solidFill>
              </a:rPr>
              <a:t> QSYS Scope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(Shown only for reference)</a:t>
            </a:r>
            <a:endParaRPr lang="en-GB" sz="1200" dirty="0">
              <a:solidFill>
                <a:srgbClr val="FF000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73B569-518E-45AA-2769-AA7E3E4BE4E4}"/>
              </a:ext>
            </a:extLst>
          </p:cNvPr>
          <p:cNvGrpSpPr/>
          <p:nvPr/>
        </p:nvGrpSpPr>
        <p:grpSpPr>
          <a:xfrm>
            <a:off x="8335989" y="5131683"/>
            <a:ext cx="2693772" cy="956667"/>
            <a:chOff x="8989397" y="3778032"/>
            <a:chExt cx="2693772" cy="9566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6FEFCE-54B8-8A62-4161-813C521F1C6D}"/>
                </a:ext>
              </a:extLst>
            </p:cNvPr>
            <p:cNvSpPr/>
            <p:nvPr/>
          </p:nvSpPr>
          <p:spPr>
            <a:xfrm>
              <a:off x="9493494" y="4048014"/>
              <a:ext cx="510540" cy="1945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DCDB74E-B6A4-B260-47B7-5657C2073C21}"/>
                </a:ext>
              </a:extLst>
            </p:cNvPr>
            <p:cNvSpPr/>
            <p:nvPr/>
          </p:nvSpPr>
          <p:spPr>
            <a:xfrm>
              <a:off x="9852660" y="3863340"/>
              <a:ext cx="1371600" cy="56388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49E4950-C787-F390-3DAC-1201C697AC0C}"/>
                </a:ext>
              </a:extLst>
            </p:cNvPr>
            <p:cNvSpPr/>
            <p:nvPr/>
          </p:nvSpPr>
          <p:spPr>
            <a:xfrm>
              <a:off x="9177086" y="3866928"/>
              <a:ext cx="467782" cy="563880"/>
            </a:xfrm>
            <a:prstGeom prst="roundRect">
              <a:avLst>
                <a:gd name="adj" fmla="val 21345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889782-8CFA-C40A-BEC9-686AA351ED11}"/>
                </a:ext>
              </a:extLst>
            </p:cNvPr>
            <p:cNvSpPr txBox="1"/>
            <p:nvPr/>
          </p:nvSpPr>
          <p:spPr>
            <a:xfrm>
              <a:off x="10037332" y="445770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E749D9-EC31-E398-6567-4C86CCE65CCF}"/>
                </a:ext>
              </a:extLst>
            </p:cNvPr>
            <p:cNvSpPr txBox="1"/>
            <p:nvPr/>
          </p:nvSpPr>
          <p:spPr>
            <a:xfrm>
              <a:off x="8989397" y="444439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740E57-72A1-31BC-E17F-7F47779F69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73640" y="3860005"/>
              <a:ext cx="9144" cy="56058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EDA1B4D-3ECF-C7D7-E988-A881653E54FD}"/>
                </a:ext>
              </a:extLst>
            </p:cNvPr>
            <p:cNvSpPr/>
            <p:nvPr/>
          </p:nvSpPr>
          <p:spPr>
            <a:xfrm>
              <a:off x="9852660" y="3863340"/>
              <a:ext cx="1579392" cy="56388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32BDE80-3616-2335-CA5F-117AE516C161}"/>
                </a:ext>
              </a:extLst>
            </p:cNvPr>
            <p:cNvSpPr/>
            <p:nvPr/>
          </p:nvSpPr>
          <p:spPr>
            <a:xfrm>
              <a:off x="9852660" y="3859752"/>
              <a:ext cx="1777512" cy="56388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2E83434-1EF9-512D-1EF9-05F348529ACC}"/>
                </a:ext>
              </a:extLst>
            </p:cNvPr>
            <p:cNvSpPr/>
            <p:nvPr/>
          </p:nvSpPr>
          <p:spPr>
            <a:xfrm>
              <a:off x="11182194" y="4082193"/>
              <a:ext cx="98108" cy="12774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9EF17D0-E890-D2BE-7603-9A7409BB6417}"/>
                </a:ext>
              </a:extLst>
            </p:cNvPr>
            <p:cNvSpPr/>
            <p:nvPr/>
          </p:nvSpPr>
          <p:spPr>
            <a:xfrm>
              <a:off x="11387607" y="4082193"/>
              <a:ext cx="98108" cy="12774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321D6A3-A958-31CD-4E38-0A4E296AA1CD}"/>
                </a:ext>
              </a:extLst>
            </p:cNvPr>
            <p:cNvSpPr/>
            <p:nvPr/>
          </p:nvSpPr>
          <p:spPr>
            <a:xfrm>
              <a:off x="11585061" y="4082193"/>
              <a:ext cx="98108" cy="12774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103DA9E-A2F9-8DA0-9D87-6B7025789E74}"/>
                </a:ext>
              </a:extLst>
            </p:cNvPr>
            <p:cNvGrpSpPr/>
            <p:nvPr/>
          </p:nvGrpSpPr>
          <p:grpSpPr>
            <a:xfrm rot="10800000">
              <a:off x="10024401" y="4364753"/>
              <a:ext cx="118206" cy="88359"/>
              <a:chOff x="9951244" y="3290635"/>
              <a:chExt cx="118206" cy="88359"/>
            </a:xfrm>
          </p:grpSpPr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84D78720-D041-CE86-6B02-52612B43FDC0}"/>
                  </a:ext>
                </a:extLst>
              </p:cNvPr>
              <p:cNvSpPr/>
              <p:nvPr/>
            </p:nvSpPr>
            <p:spPr>
              <a:xfrm>
                <a:off x="9981591" y="3321844"/>
                <a:ext cx="57513" cy="57150"/>
              </a:xfrm>
              <a:prstGeom prst="triangl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0A3512E-3768-0890-AF31-3DDE6BFD8E0F}"/>
                  </a:ext>
                </a:extLst>
              </p:cNvPr>
              <p:cNvGrpSpPr/>
              <p:nvPr/>
            </p:nvGrpSpPr>
            <p:grpSpPr>
              <a:xfrm>
                <a:off x="9951244" y="3290635"/>
                <a:ext cx="118206" cy="57513"/>
                <a:chOff x="9951244" y="3290635"/>
                <a:chExt cx="118206" cy="57513"/>
              </a:xfrm>
            </p:grpSpPr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5CADD1EB-2E7F-D6A9-6EA6-7EFD9D2A4F33}"/>
                    </a:ext>
                  </a:extLst>
                </p:cNvPr>
                <p:cNvSpPr/>
                <p:nvPr/>
              </p:nvSpPr>
              <p:spPr>
                <a:xfrm rot="5400000">
                  <a:off x="9951062" y="3290817"/>
                  <a:ext cx="57513" cy="57150"/>
                </a:xfrm>
                <a:prstGeom prst="triangl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DF3697FC-4114-16BC-43F2-3EB98A6FC4D8}"/>
                    </a:ext>
                  </a:extLst>
                </p:cNvPr>
                <p:cNvSpPr/>
                <p:nvPr/>
              </p:nvSpPr>
              <p:spPr>
                <a:xfrm rot="16200000">
                  <a:off x="10012118" y="3290817"/>
                  <a:ext cx="57513" cy="57150"/>
                </a:xfrm>
                <a:prstGeom prst="triangl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51500FE-5807-927E-0567-DEF7A862C186}"/>
                </a:ext>
              </a:extLst>
            </p:cNvPr>
            <p:cNvGrpSpPr/>
            <p:nvPr/>
          </p:nvGrpSpPr>
          <p:grpSpPr>
            <a:xfrm>
              <a:off x="10152390" y="3778032"/>
              <a:ext cx="175315" cy="175315"/>
              <a:chOff x="9057780" y="3271838"/>
              <a:chExt cx="175315" cy="175315"/>
            </a:xfrm>
            <a:solidFill>
              <a:schemeClr val="bg1"/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81FE1B-8A44-F795-7C99-44FAA53F943A}"/>
                  </a:ext>
                </a:extLst>
              </p:cNvPr>
              <p:cNvSpPr/>
              <p:nvPr/>
            </p:nvSpPr>
            <p:spPr>
              <a:xfrm>
                <a:off x="9057780" y="3271838"/>
                <a:ext cx="175315" cy="175315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5120C11-3124-51F5-60B8-6DD08C299264}"/>
                  </a:ext>
                </a:extLst>
              </p:cNvPr>
              <p:cNvCxnSpPr>
                <a:stCxn id="31" idx="6"/>
                <a:endCxn id="31" idx="1"/>
              </p:cNvCxnSpPr>
              <p:nvPr/>
            </p:nvCxnSpPr>
            <p:spPr>
              <a:xfrm flipH="1" flipV="1">
                <a:off x="9083454" y="3297512"/>
                <a:ext cx="149641" cy="61984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6FE7F3A-17D6-4507-DBD0-49ED2C9EE26B}"/>
                  </a:ext>
                </a:extLst>
              </p:cNvPr>
              <p:cNvCxnSpPr>
                <a:stCxn id="31" idx="6"/>
                <a:endCxn id="31" idx="3"/>
              </p:cNvCxnSpPr>
              <p:nvPr/>
            </p:nvCxnSpPr>
            <p:spPr>
              <a:xfrm flipH="1">
                <a:off x="9083454" y="3359496"/>
                <a:ext cx="149641" cy="61983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E77189-3081-815B-915C-38B6A9DDDA44}"/>
                </a:ext>
              </a:extLst>
            </p:cNvPr>
            <p:cNvSpPr txBox="1"/>
            <p:nvPr/>
          </p:nvSpPr>
          <p:spPr>
            <a:xfrm>
              <a:off x="9227275" y="4024881"/>
              <a:ext cx="3337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HX</a:t>
              </a:r>
              <a:endParaRPr lang="en-GB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912387-BF76-D7F1-F479-C9668BB98E5F}"/>
                </a:ext>
              </a:extLst>
            </p:cNvPr>
            <p:cNvSpPr txBox="1"/>
            <p:nvPr/>
          </p:nvSpPr>
          <p:spPr>
            <a:xfrm>
              <a:off x="10648430" y="4024881"/>
              <a:ext cx="6110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CPLR-LB</a:t>
              </a:r>
              <a:endParaRPr lang="en-GB" sz="9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B3617-088D-6644-49E6-F5E3216D7151}"/>
                </a:ext>
              </a:extLst>
            </p:cNvPr>
            <p:cNvSpPr/>
            <p:nvPr/>
          </p:nvSpPr>
          <p:spPr>
            <a:xfrm>
              <a:off x="9091794" y="3831514"/>
              <a:ext cx="194215" cy="617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2" name="Arrow: Down 41">
            <a:extLst>
              <a:ext uri="{FF2B5EF4-FFF2-40B4-BE49-F238E27FC236}">
                <a16:creationId xmlns:a16="http://schemas.microsoft.com/office/drawing/2014/main" id="{4761FE5E-B681-35D6-30EF-DC7CFFA9A838}"/>
              </a:ext>
            </a:extLst>
          </p:cNvPr>
          <p:cNvSpPr/>
          <p:nvPr/>
        </p:nvSpPr>
        <p:spPr>
          <a:xfrm>
            <a:off x="8588059" y="4425348"/>
            <a:ext cx="1543050" cy="323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82461D-E8CF-778E-BB41-961443DD557E}"/>
              </a:ext>
            </a:extLst>
          </p:cNvPr>
          <p:cNvSpPr txBox="1"/>
          <p:nvPr/>
        </p:nvSpPr>
        <p:spPr>
          <a:xfrm>
            <a:off x="10335612" y="4376387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proposal</a:t>
            </a:r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923AC5-FCEA-89B3-3B78-13D5E3D74E4E}"/>
              </a:ext>
            </a:extLst>
          </p:cNvPr>
          <p:cNvSpPr txBox="1"/>
          <p:nvPr/>
        </p:nvSpPr>
        <p:spPr>
          <a:xfrm>
            <a:off x="9425022" y="5833778"/>
            <a:ext cx="15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NA.PS01.PJB35 (?)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713CDC-582A-3C41-433E-49D87655BA32}"/>
              </a:ext>
            </a:extLst>
          </p:cNvPr>
          <p:cNvSpPr txBox="1"/>
          <p:nvPr/>
        </p:nvSpPr>
        <p:spPr>
          <a:xfrm>
            <a:off x="7832095" y="5820477"/>
            <a:ext cx="1294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NA.PS01.</a:t>
            </a:r>
            <a:r>
              <a:rPr lang="en-US" sz="1200" u="sng" dirty="0"/>
              <a:t>PGB30</a:t>
            </a:r>
            <a:endParaRPr lang="en-GB" sz="1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5EE4146-59D1-1564-56A5-7BE851710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15" y="2132435"/>
            <a:ext cx="3579536" cy="9917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77460-789B-3235-012A-444D21B3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34" y="223434"/>
            <a:ext cx="3175402" cy="14157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7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32146</TotalTime>
  <Words>1422</Words>
  <Application>Microsoft Office PowerPoint</Application>
  <PresentationFormat>Widescreen</PresentationFormat>
  <Paragraphs>285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</vt:lpstr>
      <vt:lpstr>Arial</vt:lpstr>
      <vt:lpstr>Calibri</vt:lpstr>
      <vt:lpstr>Courier New</vt:lpstr>
      <vt:lpstr>Georgia</vt:lpstr>
      <vt:lpstr>Segoe UI</vt:lpstr>
      <vt:lpstr>Segoe UI Semibold</vt:lpstr>
      <vt:lpstr>Wingdings</vt:lpstr>
      <vt:lpstr>Office Theme</vt:lpstr>
      <vt:lpstr>Alexandria Master</vt:lpstr>
      <vt:lpstr>1_Office Theme</vt:lpstr>
      <vt:lpstr>QSYS Process &amp; Utilities Overview (Process &amp; Utilities within the scope of ACC NF)</vt:lpstr>
      <vt:lpstr>PowerPoint Presentation</vt:lpstr>
      <vt:lpstr>PowerPoint Presentation</vt:lpstr>
      <vt:lpstr>PowerPoint Presentation</vt:lpstr>
      <vt:lpstr>PowerPoint Presentation</vt:lpstr>
      <vt:lpstr>Utility interface requirements</vt:lpstr>
      <vt:lpstr>Cooling and Water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Industrial Gases</vt:lpstr>
      <vt:lpstr>PowerPoint Presentation</vt:lpstr>
      <vt:lpstr>PowerPoint Presentation</vt:lpstr>
      <vt:lpstr>Masterplan - MINERVA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Fabich Adrian</dc:creator>
  <cp:lastModifiedBy>Berkowitz Daniel</cp:lastModifiedBy>
  <cp:revision>554</cp:revision>
  <cp:lastPrinted>2020-01-20T09:16:47Z</cp:lastPrinted>
  <dcterms:created xsi:type="dcterms:W3CDTF">2019-10-21T09:10:33Z</dcterms:created>
  <dcterms:modified xsi:type="dcterms:W3CDTF">2025-07-15T08:04:04Z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/>
  </property>
  <property fmtid="{D5CDD505-2E9C-101B-9397-08002B2CF9AE}" pid="3" name="ID">
    <vt:lpwstr>90906480</vt:lpwstr>
  </property>
  <property fmtid="{D5CDD505-2E9C-101B-9397-08002B2CF9AE}" pid="4" name="Name">
    <vt:lpwstr>QSYS Process and Utilities Overview.pptx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https://ecm.sckcen.be/OTCS/llisapi.dll/open/90906480</vt:lpwstr>
  </property>
  <property fmtid="{D5CDD505-2E9C-101B-9397-08002B2CF9AE}" pid="8" name="Common Attributes_Reference Number">
    <vt:lpwstr>SCK CEN/90906480</vt:lpwstr>
  </property>
  <property fmtid="{D5CDD505-2E9C-101B-9397-08002B2CF9AE}" pid="9" name="Common Attributes_Short Reference">
    <vt:lpwstr>SCK CEN/90906480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 as default ISC for MINERVA documents.</vt:lpwstr>
  </property>
  <property fmtid="{D5CDD505-2E9C-101B-9397-08002B2CF9AE}" pid="16" name="Event Attributes_Event_Event Type">
    <vt:lpwstr/>
  </property>
  <property fmtid="{D5CDD505-2E9C-101B-9397-08002B2CF9AE}" pid="17" name="Event Attributes_Event_Event Name">
    <vt:lpwstr/>
  </property>
  <property fmtid="{D5CDD505-2E9C-101B-9397-08002B2CF9AE}" pid="18" name="Event Attributes_Event_Event Start Date">
    <vt:lpwstr/>
  </property>
  <property fmtid="{D5CDD505-2E9C-101B-9397-08002B2CF9AE}" pid="19" name="Event Attributes_Event_Event End Date">
    <vt:lpwstr/>
  </property>
  <property fmtid="{D5CDD505-2E9C-101B-9397-08002B2CF9AE}" pid="20" name="Event Attributes_Event_Event Location">
    <vt:lpwstr/>
  </property>
  <property fmtid="{D5CDD505-2E9C-101B-9397-08002B2CF9AE}" pid="21" name="IDPBW Attributes_Keyword_Keyword">
    <vt:lpwstr/>
  </property>
  <property fmtid="{D5CDD505-2E9C-101B-9397-08002B2CF9AE}" pid="22" name="Infrastructure Attributes_Infrastructure_Installation">
    <vt:lpwstr/>
  </property>
  <property fmtid="{D5CDD505-2E9C-101B-9397-08002B2CF9AE}" pid="23" name="Infrastructure Attributes_Infrastructure_System">
    <vt:lpwstr/>
  </property>
  <property fmtid="{D5CDD505-2E9C-101B-9397-08002B2CF9AE}" pid="24" name="Infrastructure Attributes_Infrastructure_SubSystem">
    <vt:lpwstr/>
  </property>
  <property fmtid="{D5CDD505-2E9C-101B-9397-08002B2CF9AE}" pid="25" name="Infrastructure Attributes_Infrastructure_Component">
    <vt:lpwstr/>
  </property>
  <property fmtid="{D5CDD505-2E9C-101B-9397-08002B2CF9AE}" pid="26" name="Infrastructure Attributes_Infrastructure_SubComponent">
    <vt:lpwstr/>
  </property>
  <property fmtid="{D5CDD505-2E9C-101B-9397-08002B2CF9AE}" pid="27" name="Infrastructure Attributes_Infrastructure_Tag1">
    <vt:lpwstr/>
  </property>
  <property fmtid="{D5CDD505-2E9C-101B-9397-08002B2CF9AE}" pid="28" name="Infrastructure Attributes_Infrastructure_Tag2">
    <vt:lpwstr/>
  </property>
  <property fmtid="{D5CDD505-2E9C-101B-9397-08002B2CF9AE}" pid="29" name="CreateDate">
    <vt:filetime>2025-03-05T18:04:39Z</vt:filetime>
  </property>
</Properties>
</file>